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2" r:id="rId1"/>
  </p:sldMasterIdLst>
  <p:notesMasterIdLst>
    <p:notesMasterId r:id="rId26"/>
  </p:notesMasterIdLst>
  <p:sldIdLst>
    <p:sldId id="257" r:id="rId2"/>
    <p:sldId id="335" r:id="rId3"/>
    <p:sldId id="341" r:id="rId4"/>
    <p:sldId id="304" r:id="rId5"/>
    <p:sldId id="278" r:id="rId6"/>
    <p:sldId id="334" r:id="rId7"/>
    <p:sldId id="340" r:id="rId8"/>
    <p:sldId id="342" r:id="rId9"/>
    <p:sldId id="286" r:id="rId10"/>
    <p:sldId id="262" r:id="rId11"/>
    <p:sldId id="274" r:id="rId12"/>
    <p:sldId id="273" r:id="rId13"/>
    <p:sldId id="336" r:id="rId14"/>
    <p:sldId id="337" r:id="rId15"/>
    <p:sldId id="277" r:id="rId16"/>
    <p:sldId id="263" r:id="rId17"/>
    <p:sldId id="256" r:id="rId18"/>
    <p:sldId id="259" r:id="rId19"/>
    <p:sldId id="322" r:id="rId20"/>
    <p:sldId id="266" r:id="rId21"/>
    <p:sldId id="344" r:id="rId22"/>
    <p:sldId id="345" r:id="rId23"/>
    <p:sldId id="343" r:id="rId24"/>
    <p:sldId id="258" r:id="rId25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4563"/>
    <a:srgbClr val="792134"/>
    <a:srgbClr val="FFFFFF"/>
    <a:srgbClr val="134D4C"/>
    <a:srgbClr val="0000FF"/>
    <a:srgbClr val="000099"/>
    <a:srgbClr val="0000CC"/>
    <a:srgbClr val="6600CC"/>
    <a:srgbClr val="0099CC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568" autoAdjust="0"/>
    <p:restoredTop sz="91740" autoAdjust="0"/>
  </p:normalViewPr>
  <p:slideViewPr>
    <p:cSldViewPr>
      <p:cViewPr varScale="1">
        <p:scale>
          <a:sx n="98" d="100"/>
          <a:sy n="98" d="100"/>
        </p:scale>
        <p:origin x="17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381F8D0-D296-4677-8FD7-666F30B6B207}" type="datetimeFigureOut">
              <a:rPr lang="he-IL" smtClean="0"/>
              <a:t>י"ח סיון תשע"ז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7D10BCF-3EE9-438D-B195-B3C17AD01F6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2996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5AAD5-BE55-4852-9077-C46177E35BD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87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checker/>
      </p:transition>
    </mc:Choice>
    <mc:Fallback xmlns="">
      <p:transition spd="slow" advClick="0" advTm="7000">
        <p:checker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65E45-727D-4B96-A292-E1EF7E8514B0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6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checker/>
      </p:transition>
    </mc:Choice>
    <mc:Fallback xmlns="">
      <p:transition spd="slow" advClick="0" advTm="7000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790D7-6875-4440-96D2-243D9B9F82BD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0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checker/>
      </p:transition>
    </mc:Choice>
    <mc:Fallback xmlns="">
      <p:transition spd="slow" advClick="0" advTm="7000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9EA9C-152B-4F7E-8325-97800B24B506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4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checker/>
      </p:transition>
    </mc:Choice>
    <mc:Fallback xmlns="">
      <p:transition spd="slow" advClick="0" advTm="7000">
        <p:check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AA94A-ED2F-4ACD-9AFF-19FD057D916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2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checker/>
      </p:transition>
    </mc:Choice>
    <mc:Fallback xmlns="">
      <p:transition spd="slow" advClick="0" advTm="7000">
        <p:checker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42014-3FB3-4626-B3B7-01FA9C8A9943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9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checker/>
      </p:transition>
    </mc:Choice>
    <mc:Fallback xmlns="">
      <p:transition spd="slow" advClick="0" advTm="7000">
        <p:checker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7282F-B326-4CDF-B6BB-DEED886BD59F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59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checker/>
      </p:transition>
    </mc:Choice>
    <mc:Fallback xmlns="">
      <p:transition spd="slow" advClick="0" advTm="7000">
        <p:checker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7D5B3-2A7F-4472-84F5-853E4670FB04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569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checker/>
      </p:transition>
    </mc:Choice>
    <mc:Fallback xmlns="">
      <p:transition spd="slow" advClick="0" advTm="7000">
        <p:checker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FEA92-D441-40B6-AA1F-C0FBC9BEF4E7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6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checker/>
      </p:transition>
    </mc:Choice>
    <mc:Fallback xmlns="">
      <p:transition spd="slow" advClick="0" advTm="7000">
        <p:checker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625FD-66D5-46B1-97F5-85F4573AE579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7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checker/>
      </p:transition>
    </mc:Choice>
    <mc:Fallback xmlns="">
      <p:transition spd="slow" advClick="0" advTm="7000">
        <p:checker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FED2B-E520-4ED5-A261-F777ED82F045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5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checker/>
      </p:transition>
    </mc:Choice>
    <mc:Fallback xmlns="">
      <p:transition spd="slow" advClick="0" advTm="7000">
        <p:checker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chemeClr val="bg1">
                <a:tint val="80000"/>
                <a:satMod val="300000"/>
                <a:lumMod val="0"/>
                <a:lumOff val="10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סגנון כותרת של תבנית בסיס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1218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fld id="{49FAE96B-042B-440C-B91D-8CC3BB4FF9EA}" type="slidenum">
              <a:rPr lang="he-IL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checker/>
      </p:transition>
    </mc:Choice>
    <mc:Fallback xmlns="">
      <p:transition spd="slow" advClick="0" advTm="7000">
        <p:checker/>
      </p:transition>
    </mc:Fallback>
  </mc:AlternateConten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g"/><Relationship Id="rId7" Type="http://schemas.openxmlformats.org/officeDocument/2006/relationships/image" Target="../media/image39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jpeg"/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jpeg"/><Relationship Id="rId5" Type="http://schemas.openxmlformats.org/officeDocument/2006/relationships/image" Target="../media/image43.png"/><Relationship Id="rId10" Type="http://schemas.openxmlformats.org/officeDocument/2006/relationships/image" Target="../media/image48.jpeg"/><Relationship Id="rId4" Type="http://schemas.openxmlformats.org/officeDocument/2006/relationships/image" Target="../media/image42.png"/><Relationship Id="rId9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eg"/><Relationship Id="rId5" Type="http://schemas.openxmlformats.org/officeDocument/2006/relationships/image" Target="../media/image62.png"/><Relationship Id="rId10" Type="http://schemas.openxmlformats.org/officeDocument/2006/relationships/image" Target="../media/image67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95513" y="4868863"/>
            <a:ext cx="6551612" cy="1108075"/>
          </a:xfrm>
        </p:spPr>
        <p:txBody>
          <a:bodyPr/>
          <a:lstStyle/>
          <a:p>
            <a:pPr eaLnBrk="1" hangingPunct="1">
              <a:defRPr/>
            </a:pPr>
            <a:r>
              <a:rPr lang="he-IL" sz="5400" b="1" dirty="0">
                <a:solidFill>
                  <a:srgbClr val="C00000"/>
                </a:solidFill>
                <a:latin typeface="Guttman Calligraphic" panose="02010401010101010101" pitchFamily="2" charset="-79"/>
                <a:cs typeface="Guttman Calligraphic" panose="02010401010101010101" pitchFamily="2" charset="-79"/>
              </a:rPr>
              <a:t>מצעד הספרים תשע"ז</a:t>
            </a:r>
            <a:endParaRPr lang="en-US" sz="5400" b="1" dirty="0">
              <a:solidFill>
                <a:srgbClr val="C00000"/>
              </a:solidFill>
              <a:cs typeface="Guttman Calligraphic" panose="02010401010101010101" pitchFamily="2" charset="-79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5876925"/>
            <a:ext cx="5976938" cy="695325"/>
          </a:xfrm>
        </p:spPr>
        <p:txBody>
          <a:bodyPr/>
          <a:lstStyle/>
          <a:p>
            <a:pPr eaLnBrk="1" hangingPunct="1"/>
            <a:r>
              <a:rPr lang="he-IL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"ישיבת </a:t>
            </a:r>
            <a:r>
              <a:rPr lang="he-IL" sz="3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נוה</a:t>
            </a:r>
            <a:r>
              <a:rPr lang="he-IL" sz="3400" dirty="0">
                <a:solidFill>
                  <a:schemeClr val="tx1">
                    <a:lumMod val="75000"/>
                    <a:lumOff val="25000"/>
                  </a:schemeClr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שמואל", אפרת</a:t>
            </a:r>
            <a:endParaRPr lang="en-US" sz="3400" dirty="0">
              <a:solidFill>
                <a:schemeClr val="tx1">
                  <a:lumMod val="75000"/>
                  <a:lumOff val="25000"/>
                </a:schemeClr>
              </a:solidFill>
              <a:cs typeface="Guttman Vilna" panose="02010401010101010101" pitchFamily="2" charset="-79"/>
            </a:endParaRPr>
          </a:p>
        </p:txBody>
      </p:sp>
      <p:pic>
        <p:nvPicPr>
          <p:cNvPr id="2052" name="Picture 4" descr="MMj0354499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254" y="5754378"/>
            <a:ext cx="1186413" cy="907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9"/>
          <p:cNvSpPr txBox="1">
            <a:spLocks noChangeArrowheads="1"/>
          </p:cNvSpPr>
          <p:nvPr/>
        </p:nvSpPr>
        <p:spPr bwMode="auto">
          <a:xfrm>
            <a:off x="1116013" y="63087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3084" name="Picture 12" descr="logo-no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3363" y="260350"/>
            <a:ext cx="98266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3" descr="otslogo new may 06 (Large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688" y="260350"/>
            <a:ext cx="11207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1" descr="מצעד הספרים תשעא 0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620713"/>
            <a:ext cx="5545137" cy="4159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checker/>
      </p:transition>
    </mc:Choice>
    <mc:Fallback xmlns="">
      <p:transition spd="slow" advClick="0" advTm="7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836613"/>
            <a:ext cx="4537075" cy="2663825"/>
          </a:xfrm>
        </p:spPr>
        <p:txBody>
          <a:bodyPr/>
          <a:lstStyle/>
          <a:p>
            <a:pPr algn="r" eaLnBrk="1" hangingPunct="1"/>
            <a:r>
              <a:rPr lang="he-IL" sz="4000" b="1" dirty="0">
                <a:solidFill>
                  <a:srgbClr val="C00000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כמו במצעדים קודמים, הזמנו את התלמידים להוסיף כותרים לרשימה המומלצת</a:t>
            </a:r>
            <a:endParaRPr lang="en-US" sz="4000" b="1" dirty="0">
              <a:solidFill>
                <a:srgbClr val="C00000"/>
              </a:solidFill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4" y="443022"/>
            <a:ext cx="3795713" cy="5830888"/>
          </a:xfrm>
          <a:prstGeom prst="rect">
            <a:avLst/>
          </a:prstGeom>
          <a:noFill/>
          <a:ln w="76200" cmpd="tri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1094248" y="3703181"/>
            <a:ext cx="360203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sz="3200" b="1" dirty="0">
                <a:solidFill>
                  <a:srgbClr val="494563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הטופס היה תלוי על הלוח, ומדי פעם הוספנו את הספרים שהומלצו לרשימה הכללית</a:t>
            </a:r>
            <a:endParaRPr lang="en-US" sz="3200" b="1" dirty="0">
              <a:solidFill>
                <a:srgbClr val="494563"/>
              </a:solidFill>
              <a:cs typeface="Guttman Vilna" panose="02010401010101010101" pitchFamily="2" charset="-79"/>
            </a:endParaRPr>
          </a:p>
        </p:txBody>
      </p:sp>
      <p:pic>
        <p:nvPicPr>
          <p:cNvPr id="18437" name="Picture 7" descr="MMj0354499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5949950"/>
            <a:ext cx="8096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checker/>
      </p:transition>
    </mc:Choice>
    <mc:Fallback xmlns="">
      <p:transition spd="slow" advClick="0" advTm="7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MMj0354499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5589588"/>
            <a:ext cx="1296987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476250"/>
            <a:ext cx="4392613" cy="5976938"/>
          </a:xfrm>
          <a:prstGeom prst="rect">
            <a:avLst/>
          </a:prstGeom>
          <a:solidFill>
            <a:srgbClr val="FFCC99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700880"/>
            <a:ext cx="3456062" cy="2241007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395288" y="692150"/>
            <a:ext cx="37433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e-IL" sz="3600" b="1" dirty="0">
                <a:solidFill>
                  <a:srgbClr val="C00000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ההוראות היו מוכרות וברורות, ופתקי הצבעה היו בשפע</a:t>
            </a:r>
            <a:endParaRPr lang="en-US" sz="3600" b="1" dirty="0">
              <a:solidFill>
                <a:srgbClr val="C00000"/>
              </a:solidFill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checker/>
      </p:transition>
    </mc:Choice>
    <mc:Fallback xmlns="">
      <p:transition spd="slow" advClick="0" advTm="7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1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79512" y="692696"/>
            <a:ext cx="568863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e-IL" sz="5400" b="1" dirty="0">
                <a:solidFill>
                  <a:srgbClr val="C00000"/>
                </a:solidFill>
                <a:latin typeface="Guttman Keren" panose="02010401010101010101" pitchFamily="2" charset="-79"/>
                <a:cs typeface="Guttman Keren" panose="02010401010101010101" pitchFamily="2" charset="-79"/>
              </a:rPr>
              <a:t>הקלפי חיכתה </a:t>
            </a:r>
          </a:p>
          <a:p>
            <a:pPr algn="ctr" eaLnBrk="1" hangingPunct="1"/>
            <a:r>
              <a:rPr lang="he-IL" sz="5400" b="1" dirty="0">
                <a:solidFill>
                  <a:srgbClr val="C00000"/>
                </a:solidFill>
                <a:latin typeface="Guttman Keren" panose="02010401010101010101" pitchFamily="2" charset="-79"/>
                <a:cs typeface="Guttman Keren" panose="02010401010101010101" pitchFamily="2" charset="-79"/>
              </a:rPr>
              <a:t>בספריה...</a:t>
            </a:r>
            <a:endParaRPr lang="en-US" sz="5400" b="1" dirty="0">
              <a:solidFill>
                <a:srgbClr val="C00000"/>
              </a:solidFill>
              <a:latin typeface="FrankRuehl" panose="020E0503060101010101" pitchFamily="34" charset="-79"/>
              <a:cs typeface="Guttman Keren" panose="02010401010101010101" pitchFamily="2" charset="-79"/>
            </a:endParaRPr>
          </a:p>
        </p:txBody>
      </p:sp>
      <p:pic>
        <p:nvPicPr>
          <p:cNvPr id="28674" name="Picture 2" descr="MMj0354499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40" y="5978525"/>
            <a:ext cx="11525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93612" y="2852936"/>
            <a:ext cx="5172559" cy="2909565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533263" y="1725434"/>
            <a:ext cx="5443956" cy="306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checker/>
      </p:transition>
    </mc:Choice>
    <mc:Fallback xmlns="">
      <p:transition spd="slow" advClick="0" advTm="7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Mj0354499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5762625"/>
            <a:ext cx="11525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4138371" y="242157"/>
            <a:ext cx="4463157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he-IL" sz="4000" b="1" dirty="0">
                <a:solidFill>
                  <a:srgbClr val="C00000"/>
                </a:solidFill>
                <a:latin typeface="Guttman Keren" panose="02010401010101010101" pitchFamily="2" charset="-79"/>
                <a:cs typeface="Guttman Keren" panose="02010401010101010101" pitchFamily="2" charset="-79"/>
              </a:rPr>
              <a:t>ואכן: </a:t>
            </a:r>
          </a:p>
          <a:p>
            <a:pPr eaLnBrk="1" hangingPunct="1"/>
            <a:r>
              <a:rPr lang="he-IL" sz="4000" b="1" dirty="0">
                <a:solidFill>
                  <a:srgbClr val="C00000"/>
                </a:solidFill>
                <a:latin typeface="Guttman Keren" panose="02010401010101010101" pitchFamily="2" charset="-79"/>
                <a:cs typeface="Guttman Keren" panose="02010401010101010101" pitchFamily="2" charset="-79"/>
              </a:rPr>
              <a:t>התלמידים הגיעו להצביע,</a:t>
            </a:r>
          </a:p>
          <a:p>
            <a:pPr eaLnBrk="1" hangingPunct="1"/>
            <a:r>
              <a:rPr lang="he-IL" sz="4000" b="1" dirty="0">
                <a:solidFill>
                  <a:srgbClr val="C00000"/>
                </a:solidFill>
                <a:latin typeface="Guttman Keren" panose="02010401010101010101" pitchFamily="2" charset="-79"/>
                <a:cs typeface="Guttman Keren" panose="02010401010101010101" pitchFamily="2" charset="-79"/>
              </a:rPr>
              <a:t>לפחות חלקם... </a:t>
            </a:r>
            <a:r>
              <a:rPr lang="he-IL" sz="3200" b="1" dirty="0">
                <a:solidFill>
                  <a:srgbClr val="C00000"/>
                </a:solidFill>
                <a:latin typeface="Guttman Keren" panose="02010401010101010101" pitchFamily="2" charset="-79"/>
                <a:cs typeface="Guttman Keren" panose="02010401010101010101" pitchFamily="2" charset="-79"/>
                <a:sym typeface="Wingdings" pitchFamily="2" charset="2"/>
              </a:rPr>
              <a:t></a:t>
            </a:r>
            <a:endParaRPr lang="en-US" sz="3200" b="1" dirty="0">
              <a:solidFill>
                <a:srgbClr val="C00000"/>
              </a:solidFill>
              <a:cs typeface="Guttman Keren" panose="02010401010101010101" pitchFamily="2" charset="-79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4764023" y="3279055"/>
            <a:ext cx="3819094" cy="2906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152807" y="1443687"/>
            <a:ext cx="5492708" cy="3089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351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checker/>
      </p:transition>
    </mc:Choice>
    <mc:Fallback xmlns="">
      <p:transition spd="slow" advClick="0" advTm="7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Mj0354499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5762625"/>
            <a:ext cx="11525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755576" y="294497"/>
            <a:ext cx="7406864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e-IL" sz="3400" b="1" dirty="0">
                <a:solidFill>
                  <a:srgbClr val="C00000"/>
                </a:solidFill>
                <a:latin typeface="Guttman Keren" panose="02010401010101010101" pitchFamily="2" charset="-79"/>
                <a:cs typeface="Guttman Keren" panose="02010401010101010101" pitchFamily="2" charset="-79"/>
              </a:rPr>
              <a:t>גם אנשי צוות הצביעו – אך כמובן שלא כללנו את פתקי ההצבעה שלהם</a:t>
            </a:r>
          </a:p>
          <a:p>
            <a:pPr algn="ctr" eaLnBrk="1" hangingPunct="1"/>
            <a:r>
              <a:rPr lang="he-IL" sz="3400" b="1" dirty="0">
                <a:solidFill>
                  <a:srgbClr val="C00000"/>
                </a:solidFill>
                <a:latin typeface="Guttman Keren" panose="02010401010101010101" pitchFamily="2" charset="-79"/>
                <a:cs typeface="Guttman Keren" panose="02010401010101010101" pitchFamily="2" charset="-79"/>
              </a:rPr>
              <a:t> בתוצאות הסופיות!  </a:t>
            </a:r>
            <a:endParaRPr lang="en-US" sz="3400" b="1" dirty="0">
              <a:solidFill>
                <a:srgbClr val="C00000"/>
              </a:solidFill>
              <a:cs typeface="Guttman Keren" panose="02010401010101010101" pitchFamily="2" charset="-79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518149" y="2554859"/>
            <a:ext cx="3904229" cy="2196128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521696" y="2267637"/>
            <a:ext cx="3907939" cy="219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151577" y="3044916"/>
            <a:ext cx="4614860" cy="2595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49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checker/>
      </p:transition>
    </mc:Choice>
    <mc:Fallback xmlns="">
      <p:transition spd="slow" advClick="0" advTm="7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MMj0354499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5949950"/>
            <a:ext cx="8096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187624" y="332656"/>
            <a:ext cx="7128792" cy="107721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e-IL" sz="3200" b="1" dirty="0">
                <a:solidFill>
                  <a:srgbClr val="C00000"/>
                </a:solidFill>
                <a:latin typeface="Guttman Keren" panose="02010401010101010101" pitchFamily="2" charset="-79"/>
                <a:cs typeface="Guttman Keren" panose="02010401010101010101" pitchFamily="2" charset="-79"/>
              </a:rPr>
              <a:t>תלמידים עזרו גם בשלב התיעוד – למשל צילמו חלק מהתמונות המופיעות במצגת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496770" y="2570369"/>
            <a:ext cx="4962670" cy="279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1208"/>
          <a:stretch/>
        </p:blipFill>
        <p:spPr bwMode="auto">
          <a:xfrm>
            <a:off x="-1116632" y="1916832"/>
            <a:ext cx="6272697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checker/>
      </p:transition>
    </mc:Choice>
    <mc:Fallback xmlns="">
      <p:transition spd="slow" advClick="0" advTm="7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827584" y="692696"/>
            <a:ext cx="7272808" cy="443198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e-IL" sz="5400" b="1" dirty="0">
                <a:solidFill>
                  <a:srgbClr val="C00000"/>
                </a:solidFill>
                <a:latin typeface="Guttman Keren" panose="02010401010101010101" pitchFamily="2" charset="-79"/>
                <a:cs typeface="Guttman Keren" panose="02010401010101010101" pitchFamily="2" charset="-79"/>
              </a:rPr>
              <a:t>תוצאות ההצבעה הוכיחו את מה שידענו : </a:t>
            </a:r>
          </a:p>
          <a:p>
            <a:pPr algn="ctr" eaLnBrk="1" hangingPunct="1">
              <a:spcBef>
                <a:spcPts val="0"/>
              </a:spcBef>
            </a:pPr>
            <a:endParaRPr lang="he-IL" sz="1200" b="1" dirty="0">
              <a:solidFill>
                <a:schemeClr val="accent2">
                  <a:lumMod val="50000"/>
                </a:schemeClr>
              </a:solidFill>
              <a:latin typeface="Guttman Yad-Brush" panose="02010401010101010101" pitchFamily="2" charset="-79"/>
              <a:cs typeface="Guttman Yad-Brush" panose="02010401010101010101" pitchFamily="2" charset="-79"/>
            </a:endParaRPr>
          </a:p>
          <a:p>
            <a:pPr algn="ctr" eaLnBrk="1" hangingPunct="1">
              <a:spcBef>
                <a:spcPts val="0"/>
              </a:spcBef>
            </a:pPr>
            <a:r>
              <a:rPr lang="he-IL" sz="5400" b="1" dirty="0">
                <a:solidFill>
                  <a:srgbClr val="494563"/>
                </a:solidFill>
                <a:latin typeface="Guttman Keren" panose="02010401010101010101" pitchFamily="2" charset="-79"/>
                <a:cs typeface="Guttman Keren" panose="02010401010101010101" pitchFamily="2" charset="-79"/>
              </a:rPr>
              <a:t>שהתלמידים שלנו ב"ה קוראים, </a:t>
            </a:r>
          </a:p>
          <a:p>
            <a:pPr algn="ctr" eaLnBrk="1" hangingPunct="1">
              <a:spcBef>
                <a:spcPts val="0"/>
              </a:spcBef>
            </a:pPr>
            <a:r>
              <a:rPr lang="he-IL" sz="5400" b="1" dirty="0">
                <a:solidFill>
                  <a:srgbClr val="494563"/>
                </a:solidFill>
                <a:latin typeface="Guttman Keren" panose="02010401010101010101" pitchFamily="2" charset="-79"/>
                <a:cs typeface="Guttman Keren" panose="02010401010101010101" pitchFamily="2" charset="-79"/>
              </a:rPr>
              <a:t>והרבה !</a:t>
            </a:r>
            <a:endParaRPr lang="en-US" sz="5400" b="1" dirty="0">
              <a:solidFill>
                <a:srgbClr val="494563"/>
              </a:solidFill>
              <a:cs typeface="Guttman Keren" panose="02010401010101010101" pitchFamily="2" charset="-79"/>
            </a:endParaRPr>
          </a:p>
        </p:txBody>
      </p:sp>
      <p:pic>
        <p:nvPicPr>
          <p:cNvPr id="33796" name="Picture 6" descr="MMj0354499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021388"/>
            <a:ext cx="8096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3789040"/>
            <a:ext cx="2881039" cy="2802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checker/>
      </p:transition>
    </mc:Choice>
    <mc:Fallback xmlns="">
      <p:transition spd="slow" advClick="0" advTm="7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250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250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250"/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393353" y="4358021"/>
            <a:ext cx="4472781" cy="16312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134D4C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he-IL" sz="6000" b="1" dirty="0">
                <a:solidFill>
                  <a:srgbClr val="FF0000"/>
                </a:solidFill>
                <a:latin typeface="Guttman Keren" panose="02010401010101010101" pitchFamily="2" charset="-79"/>
                <a:cs typeface="Guttman Keren" panose="02010401010101010101" pitchFamily="2" charset="-79"/>
              </a:rPr>
              <a:t>נולדנו לרוץ </a:t>
            </a:r>
          </a:p>
          <a:p>
            <a:pPr algn="ctr">
              <a:defRPr/>
            </a:pPr>
            <a:r>
              <a:rPr lang="he-IL" sz="4000" b="1" dirty="0">
                <a:solidFill>
                  <a:srgbClr val="FF000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(</a:t>
            </a:r>
            <a:r>
              <a:rPr lang="he-IL" sz="4000" b="1" dirty="0">
                <a:solidFill>
                  <a:srgbClr val="FF0000"/>
                </a:solidFill>
              </a:rPr>
              <a:t>כריסטופר </a:t>
            </a:r>
            <a:r>
              <a:rPr lang="he-IL" sz="4000" b="1" dirty="0" err="1">
                <a:solidFill>
                  <a:srgbClr val="FF0000"/>
                </a:solidFill>
              </a:rPr>
              <a:t>מקדוגל</a:t>
            </a:r>
            <a:r>
              <a:rPr lang="he-IL" sz="4000" b="1" dirty="0">
                <a:solidFill>
                  <a:srgbClr val="FF0000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)</a:t>
            </a: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584200" y="404664"/>
            <a:ext cx="7704138" cy="1512168"/>
          </a:xfrm>
          <a:prstGeom prst="rect">
            <a:avLst/>
          </a:prstGeom>
          <a:solidFill>
            <a:srgbClr val="FFFFFF"/>
          </a:solidFill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he-IL" sz="3600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תוצאות ההצבעה-</a:t>
            </a:r>
          </a:p>
          <a:p>
            <a:pPr algn="ctr"/>
            <a:r>
              <a:rPr lang="he-IL" sz="3600" kern="10" dirty="0">
                <a:ln w="12700">
                  <a:solidFill>
                    <a:srgbClr val="FF33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מצעד הספרים תשע"ז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393353" y="2767241"/>
            <a:ext cx="4464496" cy="923330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e-IL" sz="5400" b="1" u="sng" dirty="0">
                <a:solidFill>
                  <a:srgbClr val="C0000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מקום ראשון</a:t>
            </a:r>
            <a:endParaRPr lang="en-US" sz="5400" b="1" u="sng" dirty="0">
              <a:solidFill>
                <a:srgbClr val="C00000"/>
              </a:solidFill>
              <a:cs typeface="Guttman Yad-Brush" panose="02010401010101010101" pitchFamily="2" charset="-79"/>
            </a:endParaRPr>
          </a:p>
        </p:txBody>
      </p:sp>
      <p:pic>
        <p:nvPicPr>
          <p:cNvPr id="35845" name="Picture 11" descr="MMj0354499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6021388"/>
            <a:ext cx="8096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תוצאת תמונה עבור פלא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28378" y="3300533"/>
            <a:ext cx="1957212" cy="3030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38" y="2207513"/>
            <a:ext cx="1915683" cy="2966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checker/>
      </p:transition>
    </mc:Choice>
    <mc:Fallback xmlns="">
      <p:transition spd="slow" advClick="0" advTm="7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7" presetClass="emph" presetSubtype="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2195736" y="404664"/>
            <a:ext cx="4896545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e-IL" sz="4800" b="1" dirty="0">
                <a:solidFill>
                  <a:srgbClr val="C0000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מקום שני</a:t>
            </a:r>
            <a:endParaRPr lang="en-US" sz="4800" b="1" dirty="0">
              <a:solidFill>
                <a:srgbClr val="C00000"/>
              </a:solidFill>
              <a:cs typeface="Guttman Yad-Brush" panose="02010401010101010101" pitchFamily="2" charset="-79"/>
            </a:endParaRPr>
          </a:p>
        </p:txBody>
      </p:sp>
      <p:pic>
        <p:nvPicPr>
          <p:cNvPr id="36868" name="Picture 10" descr="MMj0354499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5949950"/>
            <a:ext cx="8096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Text Box 16"/>
          <p:cNvSpPr txBox="1">
            <a:spLocks noChangeArrowheads="1"/>
          </p:cNvSpPr>
          <p:nvPr/>
        </p:nvSpPr>
        <p:spPr bwMode="auto">
          <a:xfrm>
            <a:off x="2195736" y="1594337"/>
            <a:ext cx="4608513" cy="18466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rgbClr val="FF0000"/>
                </a:solidFill>
                <a:latin typeface="Guttman Keren" panose="02010401010101010101" pitchFamily="2" charset="-79"/>
                <a:cs typeface="Guttman Keren" panose="02010401010101010101" pitchFamily="2" charset="-79"/>
              </a:rPr>
              <a:t>רסיסים של אור </a:t>
            </a:r>
          </a:p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FF0000"/>
                </a:solidFill>
                <a:latin typeface="Guttman Keren" panose="02010401010101010101" pitchFamily="2" charset="-79"/>
                <a:cs typeface="Guttman Keren" panose="02010401010101010101" pitchFamily="2" charset="-79"/>
              </a:rPr>
              <a:t>(ברנדון סנדרסון)</a:t>
            </a:r>
          </a:p>
        </p:txBody>
      </p:sp>
      <p:sp>
        <p:nvSpPr>
          <p:cNvPr id="2" name="AutoShape 2" descr="תוצאת תמונה עבור הרץ במבוך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339752" y="3784282"/>
            <a:ext cx="4896545" cy="83099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he-IL" sz="4800" b="1" dirty="0">
                <a:solidFill>
                  <a:srgbClr val="C0000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מקום שלישי</a:t>
            </a:r>
            <a:endParaRPr lang="en-US" sz="4800" b="1" dirty="0">
              <a:solidFill>
                <a:srgbClr val="C00000"/>
              </a:solidFill>
              <a:cs typeface="Guttman Yad-Brush" panose="02010401010101010101" pitchFamily="2" charset="-79"/>
            </a:endParaRP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2339752" y="4692177"/>
            <a:ext cx="4608513" cy="184665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he-IL" sz="4400" b="1" dirty="0">
                <a:solidFill>
                  <a:srgbClr val="FF0000"/>
                </a:solidFill>
                <a:latin typeface="Guttman Keren" panose="02010401010101010101" pitchFamily="2" charset="-79"/>
                <a:cs typeface="Guttman Keren" panose="02010401010101010101" pitchFamily="2" charset="-79"/>
              </a:rPr>
              <a:t>הקבוע היחידי </a:t>
            </a:r>
          </a:p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FF0000"/>
                </a:solidFill>
                <a:latin typeface="Guttman Keren" panose="02010401010101010101" pitchFamily="2" charset="-79"/>
                <a:cs typeface="Guttman Keren" panose="02010401010101010101" pitchFamily="2" charset="-79"/>
              </a:rPr>
              <a:t>(יואב בלום)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3385" y="1150325"/>
            <a:ext cx="1982975" cy="2617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53" y="285525"/>
            <a:ext cx="1835193" cy="242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0312" y="4556439"/>
            <a:ext cx="1314922" cy="201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988" y="3590926"/>
            <a:ext cx="1314922" cy="2012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checker/>
      </p:transition>
    </mc:Choice>
    <mc:Fallback xmlns="">
      <p:transition spd="slow" advClick="0" advTm="7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33798" grpId="0" animBg="1"/>
      <p:bldP spid="11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597892" y="260648"/>
            <a:ext cx="7304630" cy="6513522"/>
          </a:xfrm>
          <a:prstGeom prst="ellipse">
            <a:avLst/>
          </a:prstGeom>
          <a:gradFill>
            <a:gsLst>
              <a:gs pos="28000">
                <a:srgbClr val="AEC2C1"/>
              </a:gs>
              <a:gs pos="0">
                <a:schemeClr val="accent1">
                  <a:tint val="66000"/>
                  <a:satMod val="160000"/>
                </a:schemeClr>
              </a:gs>
              <a:gs pos="69000">
                <a:schemeClr val="accent5">
                  <a:lumMod val="40000"/>
                  <a:lumOff val="60000"/>
                </a:schemeClr>
              </a:gs>
              <a:gs pos="81000">
                <a:srgbClr val="CCECFF"/>
              </a:gs>
            </a:gsLst>
            <a:path path="circl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he-IL" sz="4400" b="1" u="sng" dirty="0">
                <a:solidFill>
                  <a:srgbClr val="C0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</a:effectLst>
                <a:latin typeface="FrankRuehl" panose="020E0503060101010101" pitchFamily="34" charset="-79"/>
                <a:cs typeface="FrankRuehl" panose="020E0503060101010101" pitchFamily="34" charset="-79"/>
              </a:rPr>
              <a:t>מקום רביעי והלאה...</a:t>
            </a:r>
          </a:p>
          <a:p>
            <a:pPr algn="ctr"/>
            <a:endParaRPr lang="he-IL" sz="1000" b="1" dirty="0"/>
          </a:p>
          <a:p>
            <a:pPr algn="ctr"/>
            <a:endParaRPr lang="he-IL" sz="1000" b="1" dirty="0"/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he-IL" sz="2800" b="1" dirty="0">
                <a:solidFill>
                  <a:srgbClr val="792134"/>
                </a:solidFill>
                <a:latin typeface="Guttman Keren" panose="02010401010101010101" pitchFamily="2" charset="-79"/>
                <a:cs typeface="Guttman Keren" panose="02010401010101010101" pitchFamily="2" charset="-79"/>
              </a:rPr>
              <a:t> כי בתחבולות (עידו ועינב)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he-IL" sz="2800" b="1" dirty="0">
                <a:solidFill>
                  <a:srgbClr val="792134"/>
                </a:solidFill>
              </a:rPr>
              <a:t> הלילה (אלי </a:t>
            </a:r>
            <a:r>
              <a:rPr lang="he-IL" sz="2800" b="1" dirty="0" err="1">
                <a:solidFill>
                  <a:srgbClr val="792134"/>
                </a:solidFill>
              </a:rPr>
              <a:t>ויזל</a:t>
            </a:r>
            <a:r>
              <a:rPr lang="he-IL" sz="2800" b="1" dirty="0">
                <a:solidFill>
                  <a:srgbClr val="792134"/>
                </a:solidFill>
              </a:rPr>
              <a:t>)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he-IL" sz="2800" b="1" dirty="0">
                <a:solidFill>
                  <a:srgbClr val="792134"/>
                </a:solidFill>
                <a:latin typeface="Guttman Keren" panose="02010401010101010101" pitchFamily="2" charset="-79"/>
                <a:cs typeface="Guttman Keren" panose="02010401010101010101" pitchFamily="2" charset="-79"/>
              </a:rPr>
              <a:t> רודף העפיפונים (חאלד חוסייני)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he-IL" sz="2800" b="1" dirty="0">
                <a:solidFill>
                  <a:srgbClr val="792134"/>
                </a:solidFill>
                <a:latin typeface="Guttman Keren" panose="02010401010101010101" pitchFamily="2" charset="-79"/>
                <a:cs typeface="Guttman Keren" panose="02010401010101010101" pitchFamily="2" charset="-79"/>
              </a:rPr>
              <a:t> משחקי הרעב (סוזן </a:t>
            </a:r>
            <a:r>
              <a:rPr lang="he-IL" sz="2800" b="1" dirty="0" err="1">
                <a:solidFill>
                  <a:srgbClr val="792134"/>
                </a:solidFill>
                <a:latin typeface="Guttman Keren" panose="02010401010101010101" pitchFamily="2" charset="-79"/>
                <a:cs typeface="Guttman Keren" panose="02010401010101010101" pitchFamily="2" charset="-79"/>
              </a:rPr>
              <a:t>קולינס</a:t>
            </a:r>
            <a:r>
              <a:rPr lang="he-IL" sz="2800" b="1" dirty="0">
                <a:solidFill>
                  <a:srgbClr val="792134"/>
                </a:solidFill>
                <a:latin typeface="Guttman Keren" panose="02010401010101010101" pitchFamily="2" charset="-79"/>
                <a:cs typeface="Guttman Keren" panose="02010401010101010101" pitchFamily="2" charset="-79"/>
              </a:rPr>
              <a:t>)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he-IL" sz="2800" b="1" dirty="0">
                <a:solidFill>
                  <a:srgbClr val="792134"/>
                </a:solidFill>
                <a:latin typeface="Guttman Keren" panose="02010401010101010101" pitchFamily="2" charset="-79"/>
                <a:cs typeface="Guttman Keren" panose="02010401010101010101" pitchFamily="2" charset="-79"/>
              </a:rPr>
              <a:t>פלא (ר"ג </a:t>
            </a:r>
            <a:r>
              <a:rPr lang="he-IL" sz="2800" b="1" dirty="0" err="1">
                <a:solidFill>
                  <a:srgbClr val="792134"/>
                </a:solidFill>
                <a:latin typeface="Guttman Keren" panose="02010401010101010101" pitchFamily="2" charset="-79"/>
                <a:cs typeface="Guttman Keren" panose="02010401010101010101" pitchFamily="2" charset="-79"/>
              </a:rPr>
              <a:t>פלאסיו</a:t>
            </a:r>
            <a:r>
              <a:rPr lang="he-IL" sz="2800" b="1" dirty="0">
                <a:solidFill>
                  <a:srgbClr val="792134"/>
                </a:solidFill>
                <a:latin typeface="Guttman Keren" panose="02010401010101010101" pitchFamily="2" charset="-79"/>
                <a:cs typeface="Guttman Keren" panose="02010401010101010101" pitchFamily="2" charset="-79"/>
              </a:rPr>
              <a:t>)</a:t>
            </a:r>
          </a:p>
          <a:p>
            <a:endParaRPr lang="en-US" sz="1000" dirty="0">
              <a:solidFill>
                <a:schemeClr val="bg1">
                  <a:lumMod val="10000"/>
                </a:schemeClr>
              </a:solidFill>
              <a:cs typeface="Guttman Miryam" panose="02010301010101010101" pitchFamily="2" charset="-79"/>
            </a:endParaRP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21" y="260647"/>
            <a:ext cx="1490102" cy="2326013"/>
          </a:xfrm>
          <a:prstGeom prst="rect">
            <a:avLst/>
          </a:prstGeom>
        </p:spPr>
      </p:pic>
      <p:pic>
        <p:nvPicPr>
          <p:cNvPr id="27" name="Picture 6" descr="MMj0354499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079" y="6025208"/>
            <a:ext cx="8096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5185298"/>
            <a:ext cx="999224" cy="158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2" y="1908244"/>
            <a:ext cx="1600959" cy="2497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3347170"/>
            <a:ext cx="1448868" cy="226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3360" y="-32738"/>
            <a:ext cx="1206212" cy="18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0110" y="4574522"/>
            <a:ext cx="1448313" cy="2199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18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checker/>
      </p:transition>
    </mc:Choice>
    <mc:Fallback xmlns="">
      <p:transition spd="slow" advClick="0" advTm="7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02140" y="306602"/>
            <a:ext cx="5567734" cy="1538073"/>
          </a:xfrm>
        </p:spPr>
        <p:txBody>
          <a:bodyPr/>
          <a:lstStyle/>
          <a:p>
            <a:pPr eaLnBrk="1" hangingPunct="1">
              <a:defRPr/>
            </a:pPr>
            <a:r>
              <a:rPr lang="he-IL" b="1" dirty="0">
                <a:solidFill>
                  <a:srgbClr val="C00000"/>
                </a:solidFill>
                <a:latin typeface="Guttman Calligraphic" panose="02010401010101010101" pitchFamily="2" charset="-79"/>
                <a:cs typeface="Guttman Calligraphic" panose="02010401010101010101" pitchFamily="2" charset="-79"/>
              </a:rPr>
              <a:t>ישיבת "</a:t>
            </a:r>
            <a:r>
              <a:rPr lang="he-IL" b="1" dirty="0" err="1">
                <a:solidFill>
                  <a:srgbClr val="C00000"/>
                </a:solidFill>
                <a:latin typeface="Guttman Calligraphic" panose="02010401010101010101" pitchFamily="2" charset="-79"/>
                <a:cs typeface="Guttman Calligraphic" panose="02010401010101010101" pitchFamily="2" charset="-79"/>
              </a:rPr>
              <a:t>נוה</a:t>
            </a:r>
            <a:r>
              <a:rPr lang="he-IL" b="1" dirty="0">
                <a:solidFill>
                  <a:srgbClr val="C00000"/>
                </a:solidFill>
                <a:latin typeface="Guttman Calligraphic" panose="02010401010101010101" pitchFamily="2" charset="-79"/>
                <a:cs typeface="Guttman Calligraphic" panose="02010401010101010101" pitchFamily="2" charset="-79"/>
              </a:rPr>
              <a:t> שמואל"</a:t>
            </a:r>
            <a:endParaRPr lang="en-US" b="1" dirty="0">
              <a:solidFill>
                <a:srgbClr val="C00000"/>
              </a:solidFill>
              <a:cs typeface="Guttman Calligraphic" panose="02010401010101010101" pitchFamily="2" charset="-79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01987" y="1750834"/>
            <a:ext cx="3024610" cy="2592288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algn="just" eaLnBrk="1" hangingPunct="1"/>
            <a:r>
              <a:rPr lang="he-IL" sz="2800" b="1" u="sng" dirty="0">
                <a:solidFill>
                  <a:srgbClr val="494563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ספרנים</a:t>
            </a:r>
            <a:r>
              <a:rPr lang="he-IL" sz="2800" b="1" dirty="0">
                <a:solidFill>
                  <a:srgbClr val="494563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:</a:t>
            </a:r>
          </a:p>
          <a:p>
            <a:pPr algn="just" eaLnBrk="1" hangingPunct="1"/>
            <a:r>
              <a:rPr lang="he-IL" sz="2800" b="1" dirty="0">
                <a:solidFill>
                  <a:srgbClr val="494563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דוד </a:t>
            </a:r>
            <a:r>
              <a:rPr lang="he-IL" sz="2800" b="1" dirty="0" err="1">
                <a:solidFill>
                  <a:srgbClr val="494563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ארונובסקי</a:t>
            </a:r>
            <a:r>
              <a:rPr lang="he-IL" sz="2800" b="1" dirty="0">
                <a:solidFill>
                  <a:srgbClr val="494563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 (מנהל)</a:t>
            </a:r>
          </a:p>
          <a:p>
            <a:pPr algn="just" eaLnBrk="1" hangingPunct="1"/>
            <a:r>
              <a:rPr lang="he-IL" sz="2800" b="1" dirty="0">
                <a:solidFill>
                  <a:srgbClr val="494563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רבקה פלד</a:t>
            </a:r>
          </a:p>
          <a:p>
            <a:pPr algn="just" eaLnBrk="1" hangingPunct="1"/>
            <a:r>
              <a:rPr lang="he-IL" sz="2800" b="1" dirty="0">
                <a:solidFill>
                  <a:srgbClr val="494563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יעל רוזנברג</a:t>
            </a:r>
          </a:p>
          <a:p>
            <a:pPr algn="just" eaLnBrk="1" hangingPunct="1"/>
            <a:r>
              <a:rPr lang="he-IL" sz="2800" b="1" dirty="0">
                <a:solidFill>
                  <a:srgbClr val="494563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נועה רייכמן</a:t>
            </a:r>
          </a:p>
          <a:p>
            <a:pPr eaLnBrk="1" hangingPunct="1"/>
            <a:endParaRPr lang="he-IL" sz="3400" dirty="0">
              <a:solidFill>
                <a:srgbClr val="0000CC"/>
              </a:solidFill>
              <a:cs typeface="Guttman Yad-Brush" pitchFamily="2" charset="-79"/>
            </a:endParaRPr>
          </a:p>
          <a:p>
            <a:pPr eaLnBrk="1" hangingPunct="1"/>
            <a:endParaRPr lang="en-US" sz="3400" dirty="0">
              <a:solidFill>
                <a:srgbClr val="0000CC"/>
              </a:solidFill>
              <a:cs typeface="Guttman Yad-Brush" pitchFamily="2" charset="-79"/>
            </a:endParaRPr>
          </a:p>
        </p:txBody>
      </p:sp>
      <p:pic>
        <p:nvPicPr>
          <p:cNvPr id="2052" name="Picture 4" descr="MMj0354499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021388"/>
            <a:ext cx="8096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9"/>
          <p:cNvSpPr txBox="1">
            <a:spLocks noChangeArrowheads="1"/>
          </p:cNvSpPr>
          <p:nvPr/>
        </p:nvSpPr>
        <p:spPr bwMode="auto">
          <a:xfrm>
            <a:off x="1116013" y="63087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3084" name="Picture 12" descr="logo-no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3363" y="260350"/>
            <a:ext cx="98266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3" descr="otslogo new may 06 (Large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688" y="260350"/>
            <a:ext cx="865867" cy="12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50466" y="4828471"/>
            <a:ext cx="2005409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494563"/>
                </a:solidFill>
                <a:latin typeface="Guttman Keren" panose="02010401010101010101" pitchFamily="2" charset="-79"/>
                <a:cs typeface="Guttman Keren" panose="02010401010101010101" pitchFamily="2" charset="-79"/>
              </a:rPr>
              <a:t>כ 300 תלמידים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96136" y="5685381"/>
            <a:ext cx="2725489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494563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מיקום: </a:t>
            </a:r>
          </a:p>
          <a:p>
            <a:r>
              <a:rPr lang="he-IL" sz="2400" b="1" dirty="0">
                <a:solidFill>
                  <a:srgbClr val="494563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אפרת, גוש עציון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9105" y="1556792"/>
            <a:ext cx="3753421" cy="2815066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4504636"/>
            <a:ext cx="3079553" cy="230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1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checker/>
      </p:transition>
    </mc:Choice>
    <mc:Fallback xmlns="">
      <p:transition spd="slow" advClick="0" advTm="7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3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25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MMj0354499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5876925"/>
            <a:ext cx="10255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234830" y="188640"/>
            <a:ext cx="633524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-342900">
              <a:lnSpc>
                <a:spcPct val="150000"/>
              </a:lnSpc>
              <a:buBlip>
                <a:blip r:embed="rId2"/>
              </a:buBlip>
            </a:pPr>
            <a:r>
              <a:rPr lang="he-IL" sz="2400" b="1" dirty="0">
                <a:solidFill>
                  <a:srgbClr val="792134"/>
                </a:solidFill>
                <a:cs typeface="+mn-cs"/>
              </a:rPr>
              <a:t>קיצור תולדות האנושות (יובל נח הררי)</a:t>
            </a:r>
          </a:p>
          <a:p>
            <a:pPr indent="-342900">
              <a:lnSpc>
                <a:spcPct val="150000"/>
              </a:lnSpc>
              <a:buBlip>
                <a:blip r:embed="rId2"/>
              </a:buBlip>
            </a:pPr>
            <a:r>
              <a:rPr lang="he-IL" sz="2400" b="1" dirty="0">
                <a:solidFill>
                  <a:srgbClr val="792134"/>
                </a:solidFill>
                <a:latin typeface="Guttman Keren" panose="02010401010101010101" pitchFamily="2" charset="-79"/>
                <a:cs typeface="+mn-cs"/>
              </a:rPr>
              <a:t>הארי פוטר (ג'יי. קיי. רולינג)</a:t>
            </a:r>
          </a:p>
          <a:p>
            <a:pPr lvl="0" indent="-342900">
              <a:lnSpc>
                <a:spcPct val="150000"/>
              </a:lnSpc>
              <a:buBlip>
                <a:blip r:embed="rId2"/>
              </a:buBlip>
            </a:pPr>
            <a:r>
              <a:rPr lang="he-IL" sz="2400" b="1" dirty="0">
                <a:solidFill>
                  <a:srgbClr val="792134"/>
                </a:solidFill>
                <a:cs typeface="+mn-cs"/>
              </a:rPr>
              <a:t>צופן דה וינצ'י (דן בראון)</a:t>
            </a:r>
          </a:p>
          <a:p>
            <a:pPr indent="-342900">
              <a:lnSpc>
                <a:spcPct val="150000"/>
              </a:lnSpc>
              <a:buBlip>
                <a:blip r:embed="rId2"/>
              </a:buBlip>
            </a:pPr>
            <a:r>
              <a:rPr lang="he-IL" sz="2400" b="1" dirty="0">
                <a:solidFill>
                  <a:srgbClr val="792134"/>
                </a:solidFill>
                <a:cs typeface="+mn-cs"/>
              </a:rPr>
              <a:t>מצרפי המקרים (יואב בלום)</a:t>
            </a:r>
          </a:p>
          <a:p>
            <a:pPr lvl="0" indent="-342900">
              <a:lnSpc>
                <a:spcPct val="150000"/>
              </a:lnSpc>
              <a:buBlip>
                <a:blip r:embed="rId2"/>
              </a:buBlip>
            </a:pPr>
            <a:r>
              <a:rPr lang="he-IL" sz="2400" b="1" dirty="0" err="1">
                <a:solidFill>
                  <a:srgbClr val="792134"/>
                </a:solidFill>
                <a:cs typeface="+mn-cs"/>
              </a:rPr>
              <a:t>הערפילאים</a:t>
            </a:r>
            <a:r>
              <a:rPr lang="he-IL" sz="2400" b="1" dirty="0">
                <a:solidFill>
                  <a:srgbClr val="792134"/>
                </a:solidFill>
                <a:cs typeface="+mn-cs"/>
              </a:rPr>
              <a:t> (ברנדון סנדרסון)</a:t>
            </a:r>
          </a:p>
          <a:p>
            <a:pPr lvl="0" indent="-342900">
              <a:lnSpc>
                <a:spcPct val="150000"/>
              </a:lnSpc>
              <a:buBlip>
                <a:blip r:embed="rId2"/>
              </a:buBlip>
            </a:pPr>
            <a:r>
              <a:rPr lang="he-IL" sz="2400" b="1" dirty="0">
                <a:solidFill>
                  <a:srgbClr val="792134"/>
                </a:solidFill>
                <a:cs typeface="+mn-cs"/>
              </a:rPr>
              <a:t>אבא עשיר אבא עני (רוברט ט. </a:t>
            </a:r>
            <a:r>
              <a:rPr lang="he-IL" sz="2400" b="1" dirty="0" err="1">
                <a:solidFill>
                  <a:srgbClr val="792134"/>
                </a:solidFill>
                <a:cs typeface="+mn-cs"/>
              </a:rPr>
              <a:t>קיוסקי</a:t>
            </a:r>
            <a:r>
              <a:rPr lang="he-IL" sz="2400" b="1" dirty="0">
                <a:solidFill>
                  <a:srgbClr val="792134"/>
                </a:solidFill>
                <a:cs typeface="+mn-cs"/>
              </a:rPr>
              <a:t>)</a:t>
            </a:r>
          </a:p>
          <a:p>
            <a:pPr lvl="0" indent="-342900">
              <a:lnSpc>
                <a:spcPct val="150000"/>
              </a:lnSpc>
              <a:buBlip>
                <a:blip r:embed="rId2"/>
              </a:buBlip>
            </a:pPr>
            <a:r>
              <a:rPr lang="he-IL" sz="2400" b="1" dirty="0">
                <a:solidFill>
                  <a:srgbClr val="792134"/>
                </a:solidFill>
                <a:cs typeface="+mn-cs"/>
              </a:rPr>
              <a:t>מדריך הטרמפיסט לגלקסיה (דאגלס </a:t>
            </a:r>
            <a:r>
              <a:rPr lang="he-IL" sz="2400" b="1" dirty="0" err="1">
                <a:solidFill>
                  <a:srgbClr val="792134"/>
                </a:solidFill>
                <a:cs typeface="+mn-cs"/>
              </a:rPr>
              <a:t>אדמס</a:t>
            </a:r>
            <a:r>
              <a:rPr lang="he-IL" sz="2400" b="1" dirty="0">
                <a:solidFill>
                  <a:srgbClr val="792134"/>
                </a:solidFill>
                <a:cs typeface="+mn-cs"/>
              </a:rPr>
              <a:t>)</a:t>
            </a:r>
          </a:p>
          <a:p>
            <a:pPr lvl="0" indent="-342900">
              <a:lnSpc>
                <a:spcPct val="150000"/>
              </a:lnSpc>
              <a:buBlip>
                <a:blip r:embed="rId2"/>
              </a:buBlip>
            </a:pPr>
            <a:r>
              <a:rPr lang="he-IL" sz="2400" b="1" dirty="0">
                <a:solidFill>
                  <a:srgbClr val="792134"/>
                </a:solidFill>
                <a:cs typeface="+mn-cs"/>
              </a:rPr>
              <a:t>בית על מים רבים (אמונה אלון)</a:t>
            </a:r>
          </a:p>
          <a:p>
            <a:pPr lvl="0" indent="-342900">
              <a:lnSpc>
                <a:spcPct val="150000"/>
              </a:lnSpc>
              <a:buBlip>
                <a:blip r:embed="rId2"/>
              </a:buBlip>
            </a:pPr>
            <a:r>
              <a:rPr lang="he-IL" sz="2400" b="1" dirty="0">
                <a:solidFill>
                  <a:srgbClr val="792134"/>
                </a:solidFill>
                <a:cs typeface="+mn-cs"/>
              </a:rPr>
              <a:t>הצלף (לי </a:t>
            </a:r>
            <a:r>
              <a:rPr lang="he-IL" sz="2400" b="1" dirty="0" err="1">
                <a:solidFill>
                  <a:srgbClr val="792134"/>
                </a:solidFill>
                <a:cs typeface="+mn-cs"/>
              </a:rPr>
              <a:t>צ'יילד</a:t>
            </a:r>
            <a:r>
              <a:rPr lang="he-IL" sz="2400" b="1" dirty="0">
                <a:solidFill>
                  <a:srgbClr val="792134"/>
                </a:solidFill>
                <a:cs typeface="+mn-cs"/>
              </a:rPr>
              <a:t>)</a:t>
            </a:r>
          </a:p>
          <a:p>
            <a:pPr indent="-342900">
              <a:lnSpc>
                <a:spcPct val="150000"/>
              </a:lnSpc>
              <a:buBlip>
                <a:blip r:embed="rId2"/>
              </a:buBlip>
            </a:pPr>
            <a:r>
              <a:rPr lang="he-IL" sz="2400" b="1" dirty="0">
                <a:solidFill>
                  <a:srgbClr val="792134"/>
                </a:solidFill>
              </a:rPr>
              <a:t>השבועה (ג'ון </a:t>
            </a:r>
            <a:r>
              <a:rPr lang="he-IL" sz="2400" b="1" dirty="0" err="1">
                <a:solidFill>
                  <a:srgbClr val="792134"/>
                </a:solidFill>
              </a:rPr>
              <a:t>גרישם</a:t>
            </a:r>
            <a:r>
              <a:rPr lang="he-IL" sz="2400" b="1" dirty="0">
                <a:solidFill>
                  <a:srgbClr val="792134"/>
                </a:solidFill>
              </a:rPr>
              <a:t>)</a:t>
            </a:r>
            <a:endParaRPr lang="he-IL" sz="2400" b="1" dirty="0">
              <a:solidFill>
                <a:srgbClr val="792134"/>
              </a:solidFill>
              <a:cs typeface="+mn-cs"/>
            </a:endParaRPr>
          </a:p>
          <a:p>
            <a:pPr lvl="0" indent="-342900">
              <a:lnSpc>
                <a:spcPct val="150000"/>
              </a:lnSpc>
              <a:buBlip>
                <a:blip r:embed="rId2"/>
              </a:buBlip>
            </a:pPr>
            <a:r>
              <a:rPr lang="he-IL" sz="2400" b="1" dirty="0">
                <a:solidFill>
                  <a:srgbClr val="792134"/>
                </a:solidFill>
                <a:cs typeface="+mn-cs"/>
              </a:rPr>
              <a:t>מה יקרה אם אמות מחר בבוקר (יפעת ארליך)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528" y="188640"/>
            <a:ext cx="938385" cy="1463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692696"/>
            <a:ext cx="846102" cy="132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2540" y="1354972"/>
            <a:ext cx="896990" cy="1397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4780" y="4110804"/>
            <a:ext cx="890362" cy="127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2092738"/>
            <a:ext cx="924123" cy="132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8544" y="5589240"/>
            <a:ext cx="741417" cy="1146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188640"/>
            <a:ext cx="807123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2782818"/>
            <a:ext cx="752872" cy="1155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416" y="1594978"/>
            <a:ext cx="684420" cy="99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4299801"/>
            <a:ext cx="997872" cy="154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860887"/>
            <a:ext cx="1155452" cy="177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checker/>
      </p:transition>
    </mc:Choice>
    <mc:Fallback xmlns="">
      <p:transition spd="slow" advClick="0" advTm="7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500"/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0"/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500"/>
                                        <p:tgtEl>
                                          <p:spTgt spid="5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500"/>
                                        <p:tgtEl>
                                          <p:spTgt spid="5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500"/>
                                        <p:tgtEl>
                                          <p:spTgt spid="51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500"/>
                                        <p:tgtEl>
                                          <p:spTgt spid="512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500"/>
                                        <p:tgtEl>
                                          <p:spTgt spid="512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500"/>
                                        <p:tgtEl>
                                          <p:spTgt spid="512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MMj0354499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5876925"/>
            <a:ext cx="10255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360442" y="636726"/>
            <a:ext cx="633524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-342900">
              <a:lnSpc>
                <a:spcPct val="150000"/>
              </a:lnSpc>
              <a:buBlip>
                <a:blip r:embed="rId2"/>
              </a:buBlip>
            </a:pPr>
            <a:r>
              <a:rPr lang="he-IL" sz="2400" b="1" dirty="0">
                <a:solidFill>
                  <a:srgbClr val="792134"/>
                </a:solidFill>
                <a:cs typeface="+mn-cs"/>
              </a:rPr>
              <a:t>נערה באושוויץ (שרה </a:t>
            </a:r>
            <a:r>
              <a:rPr lang="he-IL" sz="2400" b="1" dirty="0" err="1">
                <a:solidFill>
                  <a:srgbClr val="792134"/>
                </a:solidFill>
                <a:cs typeface="+mn-cs"/>
              </a:rPr>
              <a:t>ליבוביץ</a:t>
            </a:r>
            <a:r>
              <a:rPr lang="he-IL" sz="2400" b="1" dirty="0">
                <a:solidFill>
                  <a:srgbClr val="792134"/>
                </a:solidFill>
                <a:cs typeface="+mn-cs"/>
              </a:rPr>
              <a:t> ואתי </a:t>
            </a:r>
            <a:r>
              <a:rPr lang="he-IL" sz="2400" b="1" dirty="0" err="1">
                <a:solidFill>
                  <a:srgbClr val="792134"/>
                </a:solidFill>
                <a:cs typeface="+mn-cs"/>
              </a:rPr>
              <a:t>אלבוים</a:t>
            </a:r>
            <a:r>
              <a:rPr lang="he-IL" sz="2400" b="1" dirty="0">
                <a:solidFill>
                  <a:srgbClr val="792134"/>
                </a:solidFill>
                <a:cs typeface="+mn-cs"/>
              </a:rPr>
              <a:t>)</a:t>
            </a:r>
          </a:p>
          <a:p>
            <a:pPr indent="-342900">
              <a:lnSpc>
                <a:spcPct val="150000"/>
              </a:lnSpc>
              <a:buBlip>
                <a:blip r:embed="rId2"/>
              </a:buBlip>
            </a:pPr>
            <a:r>
              <a:rPr lang="he-IL" sz="2400" b="1" dirty="0">
                <a:solidFill>
                  <a:srgbClr val="792134"/>
                </a:solidFill>
                <a:cs typeface="+mn-cs"/>
              </a:rPr>
              <a:t>קרב אש (ברנדון סנדרסון)</a:t>
            </a:r>
          </a:p>
          <a:p>
            <a:pPr indent="-342900">
              <a:lnSpc>
                <a:spcPct val="150000"/>
              </a:lnSpc>
              <a:buBlip>
                <a:blip r:embed="rId2"/>
              </a:buBlip>
            </a:pPr>
            <a:r>
              <a:rPr lang="he-IL" sz="2400" b="1" dirty="0">
                <a:solidFill>
                  <a:srgbClr val="792134"/>
                </a:solidFill>
                <a:cs typeface="+mn-cs"/>
              </a:rPr>
              <a:t>הבריחה (אסתר </a:t>
            </a:r>
            <a:r>
              <a:rPr lang="he-IL" sz="2400" b="1" dirty="0" err="1">
                <a:solidFill>
                  <a:srgbClr val="792134"/>
                </a:solidFill>
                <a:cs typeface="+mn-cs"/>
              </a:rPr>
              <a:t>שטרייט</a:t>
            </a:r>
            <a:r>
              <a:rPr lang="he-IL" sz="2400" b="1" dirty="0">
                <a:solidFill>
                  <a:srgbClr val="792134"/>
                </a:solidFill>
                <a:cs typeface="+mn-cs"/>
              </a:rPr>
              <a:t> </a:t>
            </a:r>
            <a:r>
              <a:rPr lang="he-IL" sz="2400" b="1" dirty="0" err="1">
                <a:solidFill>
                  <a:srgbClr val="792134"/>
                </a:solidFill>
                <a:cs typeface="+mn-cs"/>
              </a:rPr>
              <a:t>וורצל</a:t>
            </a:r>
            <a:r>
              <a:rPr lang="he-IL" sz="2400" b="1" dirty="0">
                <a:solidFill>
                  <a:srgbClr val="792134"/>
                </a:solidFill>
                <a:cs typeface="+mn-cs"/>
              </a:rPr>
              <a:t>)</a:t>
            </a:r>
          </a:p>
          <a:p>
            <a:pPr indent="-342900">
              <a:lnSpc>
                <a:spcPct val="150000"/>
              </a:lnSpc>
              <a:buBlip>
                <a:blip r:embed="rId2"/>
              </a:buBlip>
            </a:pPr>
            <a:r>
              <a:rPr lang="he-IL" sz="2400" b="1" dirty="0">
                <a:solidFill>
                  <a:srgbClr val="792134"/>
                </a:solidFill>
                <a:cs typeface="+mn-cs"/>
              </a:rPr>
              <a:t>שם הרוח (פטריק </a:t>
            </a:r>
            <a:r>
              <a:rPr lang="he-IL" sz="2400" b="1" dirty="0" err="1">
                <a:solidFill>
                  <a:srgbClr val="792134"/>
                </a:solidFill>
                <a:cs typeface="+mn-cs"/>
              </a:rPr>
              <a:t>רותפס</a:t>
            </a:r>
            <a:r>
              <a:rPr lang="he-IL" sz="2400" b="1" dirty="0">
                <a:solidFill>
                  <a:srgbClr val="792134"/>
                </a:solidFill>
                <a:cs typeface="+mn-cs"/>
              </a:rPr>
              <a:t>)</a:t>
            </a:r>
          </a:p>
          <a:p>
            <a:pPr indent="-342900">
              <a:lnSpc>
                <a:spcPct val="150000"/>
              </a:lnSpc>
              <a:buBlip>
                <a:blip r:embed="rId2"/>
              </a:buBlip>
            </a:pPr>
            <a:r>
              <a:rPr lang="he-IL" sz="2400" b="1" dirty="0" err="1">
                <a:solidFill>
                  <a:srgbClr val="792134"/>
                </a:solidFill>
                <a:cs typeface="+mn-cs"/>
              </a:rPr>
              <a:t>הזהו</a:t>
            </a:r>
            <a:r>
              <a:rPr lang="he-IL" sz="2400" b="1" dirty="0">
                <a:solidFill>
                  <a:srgbClr val="792134"/>
                </a:solidFill>
                <a:cs typeface="+mn-cs"/>
              </a:rPr>
              <a:t> אדם (</a:t>
            </a:r>
            <a:r>
              <a:rPr lang="he-IL" sz="2400" b="1" dirty="0" err="1">
                <a:solidFill>
                  <a:srgbClr val="792134"/>
                </a:solidFill>
                <a:cs typeface="+mn-cs"/>
              </a:rPr>
              <a:t>פרימו</a:t>
            </a:r>
            <a:r>
              <a:rPr lang="he-IL" sz="2400" b="1" dirty="0">
                <a:solidFill>
                  <a:srgbClr val="792134"/>
                </a:solidFill>
                <a:cs typeface="+mn-cs"/>
              </a:rPr>
              <a:t> לוי)</a:t>
            </a:r>
          </a:p>
          <a:p>
            <a:pPr indent="-342900">
              <a:lnSpc>
                <a:spcPct val="150000"/>
              </a:lnSpc>
              <a:buBlip>
                <a:blip r:embed="rId2"/>
              </a:buBlip>
            </a:pPr>
            <a:r>
              <a:rPr lang="he-IL" sz="2400" b="1" dirty="0" err="1">
                <a:solidFill>
                  <a:srgbClr val="792134"/>
                </a:solidFill>
                <a:cs typeface="+mn-cs"/>
              </a:rPr>
              <a:t>אלנקם</a:t>
            </a:r>
            <a:r>
              <a:rPr lang="he-IL" sz="2400" b="1" dirty="0">
                <a:solidFill>
                  <a:srgbClr val="792134"/>
                </a:solidFill>
                <a:cs typeface="+mn-cs"/>
              </a:rPr>
              <a:t> (עזרא יכין)</a:t>
            </a:r>
          </a:p>
          <a:p>
            <a:pPr indent="-342900">
              <a:lnSpc>
                <a:spcPct val="150000"/>
              </a:lnSpc>
              <a:buBlip>
                <a:blip r:embed="rId2"/>
              </a:buBlip>
            </a:pPr>
            <a:r>
              <a:rPr lang="he-IL" sz="2400" b="1" dirty="0">
                <a:solidFill>
                  <a:srgbClr val="792134"/>
                </a:solidFill>
                <a:cs typeface="+mn-cs"/>
              </a:rPr>
              <a:t>נקודת ההונאה (דן בראון)</a:t>
            </a:r>
          </a:p>
          <a:p>
            <a:pPr indent="-342900">
              <a:lnSpc>
                <a:spcPct val="150000"/>
              </a:lnSpc>
              <a:buBlip>
                <a:blip r:embed="rId2"/>
              </a:buBlip>
            </a:pPr>
            <a:r>
              <a:rPr lang="he-IL" sz="2400" b="1" dirty="0">
                <a:solidFill>
                  <a:srgbClr val="792134"/>
                </a:solidFill>
              </a:rPr>
              <a:t> לא רציונלי ולא במקרה (דן אריאלי)</a:t>
            </a:r>
            <a:endParaRPr lang="he-IL" sz="2400" b="1" dirty="0">
              <a:solidFill>
                <a:srgbClr val="792134"/>
              </a:solidFill>
              <a:cs typeface="+mn-cs"/>
            </a:endParaRPr>
          </a:p>
          <a:p>
            <a:pPr indent="-342900">
              <a:lnSpc>
                <a:spcPct val="150000"/>
              </a:lnSpc>
              <a:buBlip>
                <a:blip r:embed="rId2"/>
              </a:buBlip>
            </a:pPr>
            <a:r>
              <a:rPr lang="he-IL" sz="2400" b="1" dirty="0">
                <a:solidFill>
                  <a:srgbClr val="792134"/>
                </a:solidFill>
              </a:rPr>
              <a:t>מדוע אתה מצביע ימין ומקבל שמאל           (ארז </a:t>
            </a:r>
            <a:r>
              <a:rPr lang="he-IL" sz="2400" b="1" dirty="0" err="1">
                <a:solidFill>
                  <a:srgbClr val="792134"/>
                </a:solidFill>
              </a:rPr>
              <a:t>תדמור</a:t>
            </a:r>
            <a:r>
              <a:rPr lang="he-IL" sz="2400" b="1" dirty="0">
                <a:solidFill>
                  <a:srgbClr val="792134"/>
                </a:solidFill>
              </a:rPr>
              <a:t>)</a:t>
            </a:r>
            <a:endParaRPr lang="he-IL" sz="2400" b="1" dirty="0">
              <a:solidFill>
                <a:srgbClr val="792134"/>
              </a:solidFill>
              <a:cs typeface="+mn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517" y="260648"/>
            <a:ext cx="1036915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260648"/>
            <a:ext cx="826056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1027625" cy="159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754943"/>
            <a:ext cx="1067470" cy="190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2384209"/>
            <a:ext cx="904165" cy="148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4470075"/>
            <a:ext cx="957041" cy="14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2996952"/>
            <a:ext cx="983956" cy="1473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6202" y="4842698"/>
            <a:ext cx="1047606" cy="1636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48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checker/>
      </p:transition>
    </mc:Choice>
    <mc:Fallback xmlns="">
      <p:transition spd="slow" advClick="0" advTm="7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500"/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0"/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500"/>
                                        <p:tgtEl>
                                          <p:spTgt spid="5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500"/>
                                        <p:tgtEl>
                                          <p:spTgt spid="5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500"/>
                                        <p:tgtEl>
                                          <p:spTgt spid="51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500"/>
                                        <p:tgtEl>
                                          <p:spTgt spid="512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MMj0354499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388" y="5876925"/>
            <a:ext cx="10255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204913" y="56192"/>
            <a:ext cx="633524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indent="-342900">
              <a:lnSpc>
                <a:spcPct val="150000"/>
              </a:lnSpc>
              <a:buBlip>
                <a:blip r:embed="rId2"/>
              </a:buBlip>
            </a:pPr>
            <a:r>
              <a:rPr lang="he-IL" sz="2400" b="1" dirty="0">
                <a:solidFill>
                  <a:srgbClr val="792134"/>
                </a:solidFill>
                <a:cs typeface="+mn-cs"/>
              </a:rPr>
              <a:t>נגיד ש... בבא בתנ"ך (שי </a:t>
            </a:r>
            <a:r>
              <a:rPr lang="he-IL" sz="2400" b="1" dirty="0" err="1">
                <a:solidFill>
                  <a:srgbClr val="792134"/>
                </a:solidFill>
                <a:cs typeface="+mn-cs"/>
              </a:rPr>
              <a:t>צ'רקה</a:t>
            </a:r>
            <a:r>
              <a:rPr lang="he-IL" sz="2400" b="1" dirty="0">
                <a:solidFill>
                  <a:srgbClr val="792134"/>
                </a:solidFill>
                <a:cs typeface="+mn-cs"/>
              </a:rPr>
              <a:t>)</a:t>
            </a:r>
          </a:p>
          <a:p>
            <a:pPr indent="-342900">
              <a:lnSpc>
                <a:spcPct val="150000"/>
              </a:lnSpc>
              <a:buBlip>
                <a:blip r:embed="rId2"/>
              </a:buBlip>
            </a:pPr>
            <a:r>
              <a:rPr lang="he-IL" sz="2400" b="1" dirty="0">
                <a:solidFill>
                  <a:srgbClr val="792134"/>
                </a:solidFill>
                <a:cs typeface="+mn-cs"/>
              </a:rPr>
              <a:t>המרד (מנחם בגין)</a:t>
            </a:r>
          </a:p>
          <a:p>
            <a:pPr indent="-342900">
              <a:lnSpc>
                <a:spcPct val="150000"/>
              </a:lnSpc>
              <a:buBlip>
                <a:blip r:embed="rId2"/>
              </a:buBlip>
            </a:pPr>
            <a:r>
              <a:rPr lang="he-IL" sz="2400" b="1" dirty="0">
                <a:solidFill>
                  <a:srgbClr val="792134"/>
                </a:solidFill>
                <a:cs typeface="+mn-cs"/>
              </a:rPr>
              <a:t>המצאת הכנפיים (</a:t>
            </a:r>
            <a:r>
              <a:rPr lang="he-IL" sz="2400" b="1" dirty="0" err="1">
                <a:solidFill>
                  <a:srgbClr val="792134"/>
                </a:solidFill>
                <a:cs typeface="+mn-cs"/>
              </a:rPr>
              <a:t>סו</a:t>
            </a:r>
            <a:r>
              <a:rPr lang="he-IL" sz="2400" b="1" dirty="0">
                <a:solidFill>
                  <a:srgbClr val="792134"/>
                </a:solidFill>
                <a:cs typeface="+mn-cs"/>
              </a:rPr>
              <a:t> מונק קיד)</a:t>
            </a:r>
          </a:p>
          <a:p>
            <a:pPr indent="-342900">
              <a:lnSpc>
                <a:spcPct val="150000"/>
              </a:lnSpc>
              <a:buBlip>
                <a:blip r:embed="rId2"/>
              </a:buBlip>
            </a:pPr>
            <a:r>
              <a:rPr lang="he-IL" sz="2400" b="1" dirty="0">
                <a:solidFill>
                  <a:srgbClr val="792134"/>
                </a:solidFill>
                <a:cs typeface="+mn-cs"/>
              </a:rPr>
              <a:t>אלו ואלו (ש"י עגנון)</a:t>
            </a:r>
          </a:p>
          <a:p>
            <a:pPr indent="-342900">
              <a:lnSpc>
                <a:spcPct val="150000"/>
              </a:lnSpc>
              <a:buBlip>
                <a:blip r:embed="rId2"/>
              </a:buBlip>
            </a:pPr>
            <a:r>
              <a:rPr lang="he-IL" sz="2400" b="1" dirty="0">
                <a:solidFill>
                  <a:srgbClr val="792134"/>
                </a:solidFill>
                <a:cs typeface="+mn-cs"/>
              </a:rPr>
              <a:t>קו זמן (מייקל </a:t>
            </a:r>
            <a:r>
              <a:rPr lang="he-IL" sz="2400" b="1" dirty="0" err="1">
                <a:solidFill>
                  <a:srgbClr val="792134"/>
                </a:solidFill>
                <a:cs typeface="+mn-cs"/>
              </a:rPr>
              <a:t>קרייטון</a:t>
            </a:r>
            <a:r>
              <a:rPr lang="he-IL" sz="2400" b="1" dirty="0">
                <a:solidFill>
                  <a:srgbClr val="792134"/>
                </a:solidFill>
                <a:cs typeface="+mn-cs"/>
              </a:rPr>
              <a:t>)</a:t>
            </a:r>
          </a:p>
          <a:p>
            <a:pPr indent="-342900">
              <a:lnSpc>
                <a:spcPct val="150000"/>
              </a:lnSpc>
              <a:buBlip>
                <a:blip r:embed="rId2"/>
              </a:buBlip>
            </a:pPr>
            <a:r>
              <a:rPr lang="he-IL" sz="2400" b="1" dirty="0">
                <a:solidFill>
                  <a:srgbClr val="792134"/>
                </a:solidFill>
                <a:cs typeface="+mn-cs"/>
              </a:rPr>
              <a:t>מבצע מנהטן (דנה אלעזר- הלוי)</a:t>
            </a:r>
          </a:p>
          <a:p>
            <a:pPr indent="-342900">
              <a:lnSpc>
                <a:spcPct val="150000"/>
              </a:lnSpc>
              <a:buBlip>
                <a:blip r:embed="rId2"/>
              </a:buBlip>
            </a:pPr>
            <a:r>
              <a:rPr lang="he-IL" sz="2400" b="1" dirty="0">
                <a:solidFill>
                  <a:srgbClr val="792134"/>
                </a:solidFill>
              </a:rPr>
              <a:t>משירי איתמר </a:t>
            </a:r>
            <a:r>
              <a:rPr lang="he-IL" sz="2400" b="1" dirty="0" err="1">
                <a:solidFill>
                  <a:srgbClr val="792134"/>
                </a:solidFill>
              </a:rPr>
              <a:t>יעוז</a:t>
            </a:r>
            <a:r>
              <a:rPr lang="he-IL" sz="2400" b="1" dirty="0">
                <a:solidFill>
                  <a:srgbClr val="792134"/>
                </a:solidFill>
              </a:rPr>
              <a:t>-קסט : אוסף, 2001-1956 תשט"ז-תשס"א</a:t>
            </a:r>
          </a:p>
          <a:p>
            <a:pPr indent="-342900">
              <a:lnSpc>
                <a:spcPct val="150000"/>
              </a:lnSpc>
              <a:buBlip>
                <a:blip r:embed="rId2"/>
              </a:buBlip>
            </a:pPr>
            <a:r>
              <a:rPr lang="he-IL" sz="2400" b="1" dirty="0" err="1">
                <a:solidFill>
                  <a:srgbClr val="792134"/>
                </a:solidFill>
              </a:rPr>
              <a:t>מגנס</a:t>
            </a:r>
            <a:r>
              <a:rPr lang="he-IL" sz="2400" b="1" dirty="0">
                <a:solidFill>
                  <a:srgbClr val="792134"/>
                </a:solidFill>
              </a:rPr>
              <a:t> </a:t>
            </a:r>
            <a:r>
              <a:rPr lang="he-IL" sz="2400" b="1" dirty="0" err="1">
                <a:solidFill>
                  <a:srgbClr val="792134"/>
                </a:solidFill>
              </a:rPr>
              <a:t>צ'ייס</a:t>
            </a:r>
            <a:r>
              <a:rPr lang="he-IL" sz="2400" b="1" dirty="0">
                <a:solidFill>
                  <a:srgbClr val="792134"/>
                </a:solidFill>
              </a:rPr>
              <a:t> והאלים של </a:t>
            </a:r>
            <a:r>
              <a:rPr lang="he-IL" sz="2400" b="1" dirty="0" err="1">
                <a:solidFill>
                  <a:srgbClr val="792134"/>
                </a:solidFill>
              </a:rPr>
              <a:t>אוסגרד</a:t>
            </a:r>
            <a:r>
              <a:rPr lang="he-IL" sz="2400" b="1" dirty="0">
                <a:solidFill>
                  <a:srgbClr val="792134"/>
                </a:solidFill>
              </a:rPr>
              <a:t> – להב הקיץ (ריק </a:t>
            </a:r>
            <a:r>
              <a:rPr lang="he-IL" sz="2400" b="1" dirty="0" err="1">
                <a:solidFill>
                  <a:srgbClr val="792134"/>
                </a:solidFill>
              </a:rPr>
              <a:t>ריירדן</a:t>
            </a:r>
            <a:r>
              <a:rPr lang="he-IL" sz="2400" b="1" dirty="0">
                <a:solidFill>
                  <a:srgbClr val="792134"/>
                </a:solidFill>
              </a:rPr>
              <a:t>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422" y="216764"/>
            <a:ext cx="1199909" cy="187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188640"/>
            <a:ext cx="1205265" cy="1874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4827" y="5181656"/>
            <a:ext cx="1157428" cy="1489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620" y="3220819"/>
            <a:ext cx="1179711" cy="178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40352" y="2348880"/>
            <a:ext cx="1296862" cy="19758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0352" y="4715857"/>
            <a:ext cx="1296862" cy="1945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5181656"/>
            <a:ext cx="1057898" cy="1509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836712"/>
            <a:ext cx="1422279" cy="224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6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checker/>
      </p:transition>
    </mc:Choice>
    <mc:Fallback xmlns="">
      <p:transition spd="slow" advClick="0" advTm="7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51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51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500"/>
                                        <p:tgtEl>
                                          <p:spTgt spid="51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500"/>
                                        <p:tgtEl>
                                          <p:spTgt spid="51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0"/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500"/>
                                        <p:tgtEl>
                                          <p:spTgt spid="512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500"/>
                                        <p:tgtEl>
                                          <p:spTgt spid="512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500"/>
                                        <p:tgtEl>
                                          <p:spTgt spid="512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 descr="Microsoft Word‪ - תוצאות ההצבעה תשעז [מצב תאימות]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330863"/>
            <a:ext cx="4021772" cy="5887190"/>
          </a:xfrm>
          <a:prstGeom prst="rect">
            <a:avLst/>
          </a:prstGeom>
          <a:ln>
            <a:solidFill>
              <a:srgbClr val="792134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076056" y="1196752"/>
            <a:ext cx="3744416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dirty="0">
                <a:solidFill>
                  <a:srgbClr val="C00000"/>
                </a:solidFill>
                <a:latin typeface="Guttman Yad-Brush" panose="02010401010101010101" pitchFamily="2" charset="-79"/>
                <a:cs typeface="Guttman Yad-Brush" panose="02010401010101010101" pitchFamily="2" charset="-79"/>
              </a:rPr>
              <a:t>וכשפרסמנו את התוצאות על לוח המודעות בספריה, הרבה תלמידים ציינו שהצטערו שלא יכלו להשתתף </a:t>
            </a:r>
            <a:r>
              <a:rPr lang="he-IL" sz="3600" dirty="0">
                <a:solidFill>
                  <a:srgbClr val="C00000"/>
                </a:solidFill>
                <a:sym typeface="Wingdings" panose="05000000000000000000" pitchFamily="2" charset="2"/>
              </a:rPr>
              <a:t></a:t>
            </a:r>
            <a:endParaRPr lang="he-IL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77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checker/>
      </p:transition>
    </mc:Choice>
    <mc:Fallback xmlns="">
      <p:transition spd="slow" advClick="0" advTm="7000">
        <p:checker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MMj0354499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6021388"/>
            <a:ext cx="8096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2182690" y="617537"/>
            <a:ext cx="6769224" cy="15652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rgbClr val="134D4C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he-IL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ttman Frank" pitchFamily="2" charset="-79"/>
                <a:cs typeface="Guttman Frank" pitchFamily="2" charset="-79"/>
              </a:rPr>
              <a:t> להתראות, אי"ה,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he-IL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uttman Frank" pitchFamily="2" charset="-79"/>
                <a:cs typeface="Guttman Frank" pitchFamily="2" charset="-79"/>
              </a:rPr>
              <a:t> במצעד הספרים תשע"ח </a:t>
            </a:r>
            <a:r>
              <a:rPr lang="he-IL" sz="480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Guttman Yad-Brush" pitchFamily="2" charset="-79"/>
              </a:rPr>
              <a:t>!</a:t>
            </a:r>
            <a:endParaRPr lang="en-US" sz="4800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Guttman Yad-Brush" pitchFamily="2" charset="-79"/>
            </a:endParaRPr>
          </a:p>
        </p:txBody>
      </p:sp>
      <p:pic>
        <p:nvPicPr>
          <p:cNvPr id="14343" name="Picture 7" descr="MMj0285246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2852738"/>
            <a:ext cx="1763713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8" descr="MMj0285246000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025" y="2708275"/>
            <a:ext cx="15843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MMj02852460000[1]"/>
          <p:cNvPicPr>
            <a:picLocks noChangeAspect="1" noChangeArrowheads="1" noCrop="1"/>
          </p:cNvPicPr>
          <p:nvPr/>
        </p:nvPicPr>
        <p:blipFill>
          <a:blip r:embed="rId3">
            <a:lum bright="40000" contrast="-6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763312">
            <a:off x="330617" y="902494"/>
            <a:ext cx="1944688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12" descr="מצעד הספרים התשסט 0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2636838"/>
            <a:ext cx="3095625" cy="2322512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349" name="Picture 13" descr="MMj02852460000[1]"/>
          <p:cNvPicPr>
            <a:picLocks noChangeAspect="1" noChangeArrowheads="1" noCrop="1"/>
          </p:cNvPicPr>
          <p:nvPr/>
        </p:nvPicPr>
        <p:blipFill>
          <a:blip r:embed="rId3">
            <a:lum bright="40000" contrast="-6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5445125"/>
            <a:ext cx="2303462" cy="117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1379" y="4423726"/>
            <a:ext cx="2890915" cy="2168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checker/>
      </p:transition>
    </mc:Choice>
    <mc:Fallback xmlns="">
      <p:transition spd="slow" advClick="0" advTm="7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02140" y="306602"/>
            <a:ext cx="5567734" cy="1538073"/>
          </a:xfrm>
        </p:spPr>
        <p:txBody>
          <a:bodyPr/>
          <a:lstStyle/>
          <a:p>
            <a:pPr eaLnBrk="1" hangingPunct="1">
              <a:defRPr/>
            </a:pPr>
            <a:r>
              <a:rPr lang="he-IL" b="1" dirty="0">
                <a:solidFill>
                  <a:srgbClr val="C00000"/>
                </a:solidFill>
                <a:latin typeface="Guttman Calligraphic" panose="02010401010101010101" pitchFamily="2" charset="-79"/>
                <a:cs typeface="Guttman Calligraphic" panose="02010401010101010101" pitchFamily="2" charset="-79"/>
              </a:rPr>
              <a:t>ישיבת "</a:t>
            </a:r>
            <a:r>
              <a:rPr lang="he-IL" b="1" dirty="0" err="1">
                <a:solidFill>
                  <a:srgbClr val="C00000"/>
                </a:solidFill>
                <a:latin typeface="Guttman Calligraphic" panose="02010401010101010101" pitchFamily="2" charset="-79"/>
                <a:cs typeface="Guttman Calligraphic" panose="02010401010101010101" pitchFamily="2" charset="-79"/>
              </a:rPr>
              <a:t>נוה</a:t>
            </a:r>
            <a:r>
              <a:rPr lang="he-IL" b="1" dirty="0">
                <a:solidFill>
                  <a:srgbClr val="C00000"/>
                </a:solidFill>
                <a:latin typeface="Guttman Calligraphic" panose="02010401010101010101" pitchFamily="2" charset="-79"/>
                <a:cs typeface="Guttman Calligraphic" panose="02010401010101010101" pitchFamily="2" charset="-79"/>
              </a:rPr>
              <a:t> שמואל"</a:t>
            </a:r>
            <a:endParaRPr lang="en-US" b="1" dirty="0">
              <a:solidFill>
                <a:srgbClr val="C00000"/>
              </a:solidFill>
              <a:cs typeface="Guttman Calligraphic" panose="02010401010101010101" pitchFamily="2" charset="-79"/>
            </a:endParaRPr>
          </a:p>
        </p:txBody>
      </p:sp>
      <p:pic>
        <p:nvPicPr>
          <p:cNvPr id="2052" name="Picture 4" descr="MMj0354499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6021388"/>
            <a:ext cx="8096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 Box 9"/>
          <p:cNvSpPr txBox="1">
            <a:spLocks noChangeArrowheads="1"/>
          </p:cNvSpPr>
          <p:nvPr/>
        </p:nvSpPr>
        <p:spPr bwMode="auto">
          <a:xfrm>
            <a:off x="1116013" y="63087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3084" name="Picture 12" descr="logo-no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3363" y="260350"/>
            <a:ext cx="98266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3" descr="otslogo new may 06 (Large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688" y="260350"/>
            <a:ext cx="11207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6218" y="4751880"/>
            <a:ext cx="2005409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solidFill>
                  <a:srgbClr val="134D4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מנהל בית הספר:</a:t>
            </a:r>
          </a:p>
          <a:p>
            <a:pPr algn="ctr"/>
            <a:r>
              <a:rPr lang="he-IL" sz="2400" b="1" dirty="0">
                <a:solidFill>
                  <a:srgbClr val="134D4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חזי זכריה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62641" y="6077892"/>
            <a:ext cx="21602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134D4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סמל מוסד: 140764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0172" y="2708920"/>
            <a:ext cx="2005409" cy="13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sz="2800" b="1" dirty="0">
                <a:solidFill>
                  <a:srgbClr val="134D4C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ישיבה תיכונית, </a:t>
            </a:r>
          </a:p>
          <a:p>
            <a:r>
              <a:rPr lang="he-IL" sz="2800" b="1" dirty="0">
                <a:solidFill>
                  <a:srgbClr val="134D4C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עם פנימייה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101255" y="5809516"/>
            <a:ext cx="2725489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134D4C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מיקום: </a:t>
            </a:r>
          </a:p>
          <a:p>
            <a:r>
              <a:rPr lang="he-IL" sz="2400" b="1" dirty="0">
                <a:solidFill>
                  <a:srgbClr val="134D4C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אפרת, גוש עציון</a:t>
            </a: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1922896"/>
            <a:ext cx="4879975" cy="365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164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checker/>
      </p:transition>
    </mc:Choice>
    <mc:Fallback xmlns="">
      <p:transition spd="slow" advClick="0" advTm="7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476250"/>
            <a:ext cx="6551612" cy="1108075"/>
          </a:xfrm>
        </p:spPr>
        <p:txBody>
          <a:bodyPr/>
          <a:lstStyle/>
          <a:p>
            <a:pPr eaLnBrk="1" hangingPunct="1"/>
            <a:r>
              <a:rPr lang="he-IL" sz="5400" b="1" dirty="0">
                <a:solidFill>
                  <a:srgbClr val="C00000"/>
                </a:solidFill>
                <a:latin typeface="Guttman Calligraphic" panose="02010401010101010101" pitchFamily="2" charset="-79"/>
                <a:cs typeface="Guttman Calligraphic" panose="02010401010101010101" pitchFamily="2" charset="-79"/>
              </a:rPr>
              <a:t>מצעד הספרים תשע"ז</a:t>
            </a:r>
            <a:endParaRPr lang="en-US" sz="5400" b="1" dirty="0">
              <a:solidFill>
                <a:srgbClr val="C00000"/>
              </a:solidFill>
              <a:cs typeface="Guttman Calligraphic" panose="02010401010101010101" pitchFamily="2" charset="-79"/>
            </a:endParaRP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0430" y="1916832"/>
            <a:ext cx="4321175" cy="936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e-IL" b="1" dirty="0">
                <a:solidFill>
                  <a:srgbClr val="792134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"ישיבת נווה שמואל", אפרת</a:t>
            </a:r>
            <a:endParaRPr lang="en-US" b="1" dirty="0">
              <a:solidFill>
                <a:srgbClr val="792134"/>
              </a:solidFill>
              <a:cs typeface="Guttman Vilna" panose="02010401010101010101" pitchFamily="2" charset="-79"/>
            </a:endParaRPr>
          </a:p>
        </p:txBody>
      </p:sp>
      <p:pic>
        <p:nvPicPr>
          <p:cNvPr id="3076" name="Picture 4" descr="MMj0354499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082" y="6186715"/>
            <a:ext cx="644585" cy="492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116013" y="63087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3078" name="Picture 8" descr="logo-nos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8384" y="404813"/>
            <a:ext cx="869554" cy="121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9" descr="otslogo new may 06 (Large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404813"/>
            <a:ext cx="967909" cy="13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 Box 10"/>
          <p:cNvSpPr txBox="1">
            <a:spLocks noChangeArrowheads="1"/>
          </p:cNvSpPr>
          <p:nvPr/>
        </p:nvSpPr>
        <p:spPr bwMode="auto">
          <a:xfrm>
            <a:off x="5127439" y="3356992"/>
            <a:ext cx="3770499" cy="1815882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e-IL" sz="2800" b="1" dirty="0">
                <a:solidFill>
                  <a:srgbClr val="134D4C"/>
                </a:solidFill>
                <a:latin typeface="Guttman Keren" panose="02010401010101010101" pitchFamily="2" charset="-79"/>
                <a:cs typeface="Guttman Keren" panose="02010401010101010101" pitchFamily="2" charset="-79"/>
              </a:rPr>
              <a:t>תמונות התלמידים והפעילויות צולמו ע"י צוות הישיבה במהלך שנת הלימודים</a:t>
            </a:r>
            <a:r>
              <a:rPr lang="he-IL" sz="2000" b="1" dirty="0">
                <a:solidFill>
                  <a:srgbClr val="134D4C"/>
                </a:solidFill>
                <a:latin typeface="Guttman Keren" panose="02010401010101010101" pitchFamily="2" charset="-79"/>
                <a:cs typeface="Guttman Keren" panose="02010401010101010101" pitchFamily="2" charset="-79"/>
              </a:rPr>
              <a:t>.</a:t>
            </a:r>
            <a:endParaRPr lang="en-US" sz="2000" b="1" dirty="0">
              <a:solidFill>
                <a:srgbClr val="134D4C"/>
              </a:solidFill>
              <a:cs typeface="Guttman Keren" panose="02010401010101010101" pitchFamily="2" charset="-79"/>
            </a:endParaRPr>
          </a:p>
        </p:txBody>
      </p:sp>
      <p:sp>
        <p:nvSpPr>
          <p:cNvPr id="3081" name="Text Box 11"/>
          <p:cNvSpPr txBox="1">
            <a:spLocks noChangeArrowheads="1"/>
          </p:cNvSpPr>
          <p:nvPr/>
        </p:nvSpPr>
        <p:spPr bwMode="auto">
          <a:xfrm>
            <a:off x="4788024" y="5483119"/>
            <a:ext cx="3529013" cy="1014413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e-IL" sz="2000" b="1" dirty="0">
                <a:solidFill>
                  <a:srgbClr val="134D4C"/>
                </a:solidFill>
                <a:latin typeface="Guttman Keren" panose="02010401010101010101" pitchFamily="2" charset="-79"/>
                <a:cs typeface="Guttman Keren" panose="02010401010101010101" pitchFamily="2" charset="-79"/>
              </a:rPr>
              <a:t>תמונות כריכות הספרים נלקחו מהמרשתת, בעיקר מאתר "</a:t>
            </a:r>
            <a:r>
              <a:rPr lang="he-IL" sz="2000" b="1" dirty="0" err="1">
                <a:solidFill>
                  <a:srgbClr val="134D4C"/>
                </a:solidFill>
                <a:latin typeface="Guttman Keren" panose="02010401010101010101" pitchFamily="2" charset="-79"/>
                <a:cs typeface="Guttman Keren" panose="02010401010101010101" pitchFamily="2" charset="-79"/>
              </a:rPr>
              <a:t>בוקנט</a:t>
            </a:r>
            <a:r>
              <a:rPr lang="he-IL" sz="2000" b="1" dirty="0">
                <a:solidFill>
                  <a:srgbClr val="134D4C"/>
                </a:solidFill>
                <a:latin typeface="Guttman Keren" panose="02010401010101010101" pitchFamily="2" charset="-79"/>
                <a:cs typeface="Guttman Keren" panose="02010401010101010101" pitchFamily="2" charset="-79"/>
              </a:rPr>
              <a:t>"</a:t>
            </a:r>
            <a:endParaRPr lang="en-US" sz="2000" b="1" dirty="0">
              <a:solidFill>
                <a:srgbClr val="134D4C"/>
              </a:solidFill>
              <a:cs typeface="Guttman Keren" panose="02010401010101010101" pitchFamily="2" charset="-79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31307" y="2580206"/>
            <a:ext cx="4154868" cy="31161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checker/>
      </p:transition>
    </mc:Choice>
    <mc:Fallback xmlns="">
      <p:transition spd="slow" advClick="0" advTm="7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  <p:bldP spid="93187" grpId="0" build="p"/>
      <p:bldP spid="3080" grpId="0" animBg="1"/>
      <p:bldP spid="308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Mj0354499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6021388"/>
            <a:ext cx="8096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822244" y="4005064"/>
            <a:ext cx="7529866" cy="2462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he-IL" sz="2800" dirty="0">
                <a:solidFill>
                  <a:srgbClr val="494563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כמשתתפים מנוסים במצעד הספרים אנחנו מנצלים פעילויות חברתיות ואחרות בישיבה, ומשלבים בתוכן עידוד קריאה:</a:t>
            </a:r>
          </a:p>
          <a:p>
            <a:pPr eaLnBrk="1" hangingPunct="1">
              <a:lnSpc>
                <a:spcPct val="110000"/>
              </a:lnSpc>
            </a:pPr>
            <a:r>
              <a:rPr lang="he-IL" sz="2800" dirty="0">
                <a:solidFill>
                  <a:srgbClr val="494563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תצוגת ספרים הקשורים לנושא, לוחות מעוצבים ועוד. </a:t>
            </a:r>
            <a:endParaRPr lang="en-US" sz="2800" dirty="0">
              <a:solidFill>
                <a:srgbClr val="494563"/>
              </a:solidFill>
              <a:cs typeface="Guttman Vilna" panose="02010401010101010101" pitchFamily="2" charset="-79"/>
            </a:endParaRPr>
          </a:p>
        </p:txBody>
      </p:sp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808314" y="476672"/>
            <a:ext cx="7527371" cy="3046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/>
            <a:r>
              <a:rPr lang="he-IL" sz="3200" b="1" dirty="0">
                <a:solidFill>
                  <a:srgbClr val="C00000"/>
                </a:solidFill>
                <a:latin typeface="Guttman Keren" panose="02010401010101010101" pitchFamily="2" charset="-79"/>
                <a:cs typeface="Guttman Keren" panose="02010401010101010101" pitchFamily="2" charset="-79"/>
              </a:rPr>
              <a:t>"נווה שמואל" היא ישיבה תיכונית עם דגש על למידה משמעותית – בתחומי הקודש והחול כאחד.</a:t>
            </a:r>
          </a:p>
          <a:p>
            <a:pPr algn="just" eaLnBrk="1" hangingPunct="1"/>
            <a:r>
              <a:rPr lang="he-IL" sz="3200" b="1" dirty="0">
                <a:solidFill>
                  <a:srgbClr val="C00000"/>
                </a:solidFill>
                <a:latin typeface="Guttman Keren" panose="02010401010101010101" pitchFamily="2" charset="-79"/>
                <a:cs typeface="Guttman Keren" panose="02010401010101010101" pitchFamily="2" charset="-79"/>
              </a:rPr>
              <a:t>הלימודים מתחילים ב 8:00 בבוקר ומסתיימים ב 18:30 בערב, </a:t>
            </a:r>
            <a:r>
              <a:rPr lang="he-IL" sz="3200" b="1" u="sng" dirty="0">
                <a:solidFill>
                  <a:srgbClr val="C00000"/>
                </a:solidFill>
                <a:latin typeface="Guttman Keren" panose="02010401010101010101" pitchFamily="2" charset="-79"/>
                <a:cs typeface="Guttman Keren" panose="02010401010101010101" pitchFamily="2" charset="-79"/>
              </a:rPr>
              <a:t>ללא שעות ייעודיות</a:t>
            </a:r>
            <a:r>
              <a:rPr lang="he-IL" sz="3200" b="1" dirty="0">
                <a:solidFill>
                  <a:srgbClr val="C00000"/>
                </a:solidFill>
                <a:latin typeface="Guttman Keren" panose="02010401010101010101" pitchFamily="2" charset="-79"/>
                <a:cs typeface="Guttman Keren" panose="02010401010101010101" pitchFamily="2" charset="-79"/>
              </a:rPr>
              <a:t> לפעילות של הספריה בכלל, ושל מצעד הספרים בפרט.</a:t>
            </a:r>
            <a:endParaRPr lang="en-US" sz="3200" b="1" dirty="0">
              <a:solidFill>
                <a:srgbClr val="C00000"/>
              </a:solidFill>
              <a:latin typeface="Arial Black" panose="020B0A04020102020204" pitchFamily="34" charset="0"/>
              <a:cs typeface="Guttman Keren" panose="02010401010101010101" pitchFamily="2" charset="-79"/>
            </a:endParaRPr>
          </a:p>
        </p:txBody>
      </p:sp>
      <p:sp>
        <p:nvSpPr>
          <p:cNvPr id="410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44436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checker/>
      </p:transition>
    </mc:Choice>
    <mc:Fallback xmlns="">
      <p:transition spd="slow" advClick="0" advTm="7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25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25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animBg="1"/>
      <p:bldP spid="655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Mj0354499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8096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1043608" y="260648"/>
            <a:ext cx="7704856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he-IL" sz="3600" b="1" dirty="0">
                <a:solidFill>
                  <a:srgbClr val="C00000"/>
                </a:solidFill>
                <a:latin typeface="Guttman Calligraphic" panose="02010401010101010101" pitchFamily="2" charset="-79"/>
                <a:cs typeface="Guttman Calligraphic" panose="02010401010101010101" pitchFamily="2" charset="-79"/>
              </a:rPr>
              <a:t>מפגשים בתוכנית "מנהיגות" לכיתות ט'</a:t>
            </a:r>
            <a:endParaRPr lang="en-US" sz="3600" b="1" dirty="0">
              <a:solidFill>
                <a:srgbClr val="C00000"/>
              </a:solidFill>
              <a:cs typeface="Guttman Calligraphic" panose="02010401010101010101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6688" y="5036733"/>
            <a:ext cx="225418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rgbClr val="494563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אילן כהן מנהל מחלקת חינוך בבית מורשת בגין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41201" y="1067508"/>
            <a:ext cx="3507263" cy="707886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rgbClr val="494563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מר יוסף אליהו, שהציג את סיפורו של </a:t>
            </a:r>
            <a:r>
              <a:rPr lang="he-IL" sz="2000" b="1" dirty="0" err="1">
                <a:solidFill>
                  <a:srgbClr val="494563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ראול</a:t>
            </a:r>
            <a:r>
              <a:rPr lang="he-IL" sz="2000" b="1" dirty="0">
                <a:solidFill>
                  <a:srgbClr val="494563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 </a:t>
            </a:r>
            <a:r>
              <a:rPr lang="he-IL" sz="2000" b="1" dirty="0" err="1">
                <a:solidFill>
                  <a:srgbClr val="494563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וולנברג</a:t>
            </a:r>
            <a:endParaRPr lang="he-IL" sz="2000" b="1" dirty="0">
              <a:solidFill>
                <a:srgbClr val="494563"/>
              </a:solidFill>
              <a:latin typeface="Guttman Vilna" panose="02010401010101010101" pitchFamily="2" charset="-79"/>
              <a:cs typeface="Guttman Vilna" panose="02010401010101010101" pitchFamily="2" charset="-79"/>
            </a:endParaRPr>
          </a:p>
        </p:txBody>
      </p:sp>
      <p:sp>
        <p:nvSpPr>
          <p:cNvPr id="10" name="חץ למעלה 9"/>
          <p:cNvSpPr/>
          <p:nvPr/>
        </p:nvSpPr>
        <p:spPr>
          <a:xfrm flipH="1">
            <a:off x="1204913" y="3789040"/>
            <a:ext cx="427110" cy="1074335"/>
          </a:xfrm>
          <a:prstGeom prst="upArrow">
            <a:avLst>
              <a:gd name="adj1" fmla="val 50000"/>
              <a:gd name="adj2" fmla="val 44466"/>
            </a:avLst>
          </a:prstGeom>
          <a:solidFill>
            <a:srgbClr val="00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חץ למעלה 13"/>
          <p:cNvSpPr/>
          <p:nvPr/>
        </p:nvSpPr>
        <p:spPr>
          <a:xfrm rot="5400000" flipH="1">
            <a:off x="3242321" y="4413424"/>
            <a:ext cx="427110" cy="1656184"/>
          </a:xfrm>
          <a:prstGeom prst="upArrow">
            <a:avLst>
              <a:gd name="adj1" fmla="val 50000"/>
              <a:gd name="adj2" fmla="val 44466"/>
            </a:avLst>
          </a:prstGeom>
          <a:solidFill>
            <a:srgbClr val="00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774" y="1067508"/>
            <a:ext cx="3382818" cy="2537114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8434" y="4269945"/>
            <a:ext cx="3142912" cy="2357184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7" y="1775394"/>
            <a:ext cx="3931929" cy="2211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37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checker/>
      </p:transition>
    </mc:Choice>
    <mc:Fallback xmlns="">
      <p:transition spd="slow" advClick="0" advTm="7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548680"/>
            <a:ext cx="7128792" cy="10772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1">
            <a:spAutoFit/>
          </a:bodyPr>
          <a:lstStyle/>
          <a:p>
            <a:r>
              <a:rPr lang="he-IL" sz="3200" b="1" dirty="0">
                <a:solidFill>
                  <a:srgbClr val="C00000"/>
                </a:solidFill>
                <a:latin typeface="Guttman Calligraphic" panose="02010401010101010101" pitchFamily="2" charset="-79"/>
                <a:cs typeface="Guttman Calligraphic" panose="02010401010101010101" pitchFamily="2" charset="-79"/>
              </a:rPr>
              <a:t>דרך אחרת לעידוד קריאה היא הצגת ספרים במבואת הספריה - לפי נושא או תאריך מיוחד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5776" y="6216887"/>
            <a:ext cx="439248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dirty="0">
                <a:solidFill>
                  <a:srgbClr val="494563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ספרים ליום ירושלים , תשע"ז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3945" y="1844824"/>
            <a:ext cx="5628117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48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checker/>
      </p:transition>
    </mc:Choice>
    <mc:Fallback xmlns="">
      <p:transition spd="slow" advClick="0" advTm="7000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Mj0354499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8096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1043608" y="260648"/>
            <a:ext cx="7704856" cy="120032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he-IL" sz="3600" b="1" dirty="0">
                <a:solidFill>
                  <a:srgbClr val="C00000"/>
                </a:solidFill>
                <a:latin typeface="Guttman Calligraphic" panose="02010401010101010101" pitchFamily="2" charset="-79"/>
                <a:cs typeface="Guttman Calligraphic" panose="02010401010101010101" pitchFamily="2" charset="-79"/>
              </a:rPr>
              <a:t>בשילוב מפגש מיוחד בתוכנית "מנהיגות" לכיתות ט'</a:t>
            </a:r>
            <a:endParaRPr lang="en-US" sz="3600" b="1" dirty="0">
              <a:solidFill>
                <a:srgbClr val="C00000"/>
              </a:solidFill>
              <a:cs typeface="Guttman Calligraphic" panose="02010401010101010101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9672" y="1628800"/>
            <a:ext cx="5883527" cy="138499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800" b="1" dirty="0">
                <a:solidFill>
                  <a:srgbClr val="494563"/>
                </a:solidFill>
                <a:latin typeface="Guttman Vilna" panose="02010401010101010101" pitchFamily="2" charset="-79"/>
                <a:cs typeface="Guttman Vilna" panose="02010401010101010101" pitchFamily="2" charset="-79"/>
              </a:rPr>
              <a:t>ישראל בן אהרון, מהצנחנים ששחררו את ירושלים, בשיחה עם תלמידים בספריה 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728" y="3013795"/>
            <a:ext cx="3672656" cy="275371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3528468"/>
            <a:ext cx="4187194" cy="3139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92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checker/>
      </p:transition>
    </mc:Choice>
    <mc:Fallback xmlns="">
      <p:transition spd="slow" advClick="0" advTm="7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MMj03544990000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5559425"/>
            <a:ext cx="1223962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611560" y="620688"/>
            <a:ext cx="7776666" cy="268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he-IL" sz="4400" b="1" dirty="0">
                <a:solidFill>
                  <a:srgbClr val="C00000"/>
                </a:solidFill>
                <a:latin typeface="FrankRuehl" panose="020E0503060101010101" pitchFamily="34" charset="-79"/>
                <a:cs typeface="FrankRuehl" panose="020E0503060101010101" pitchFamily="34" charset="-79"/>
              </a:rPr>
              <a:t>מיד עם קבלת תאריך ההצבעה ורשימת הספרים המומלצים, התחלנו בפעילות לקראת המצעד:</a:t>
            </a:r>
            <a:endParaRPr lang="en-US" sz="4400" b="1" dirty="0">
              <a:solidFill>
                <a:srgbClr val="C00000"/>
              </a:solidFill>
              <a:latin typeface="FrankRuehl" panose="020E0503060101010101" pitchFamily="34" charset="-79"/>
              <a:cs typeface="FrankRuehl" panose="020E0503060101010101" pitchFamily="34" charset="-79"/>
            </a:endParaRP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1259632" y="3717032"/>
            <a:ext cx="7272163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</a:pPr>
            <a:r>
              <a:rPr lang="he-IL" sz="3600" dirty="0">
                <a:solidFill>
                  <a:srgbClr val="494563"/>
                </a:solidFill>
                <a:latin typeface="Guttman Keren" panose="02010401010101010101" pitchFamily="2" charset="-79"/>
                <a:cs typeface="Guttman Keren" panose="02010401010101010101" pitchFamily="2" charset="-79"/>
              </a:rPr>
              <a:t>הצבנו בכניסה לספריה לוח שהוקדש למצעד, ועליו רשימות הספרים ועוד מידע רלוונטי – שהתעדכן מדי פעם.</a:t>
            </a:r>
            <a:endParaRPr lang="en-US" sz="3600" dirty="0">
              <a:solidFill>
                <a:srgbClr val="494563"/>
              </a:solidFill>
              <a:cs typeface="Guttman Keren" panose="02010401010101010101" pitchFamily="2" charset="-79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7000">
        <p:checker/>
      </p:transition>
    </mc:Choice>
    <mc:Fallback xmlns="">
      <p:transition spd="slow" advClick="0" advTm="7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/>
      <p:bldP spid="73733" grpId="0"/>
    </p:bldLst>
  </p:timing>
</p:sld>
</file>

<file path=ppt/theme/theme1.xml><?xml version="1.0" encoding="utf-8"?>
<a:theme xmlns:a="http://schemas.openxmlformats.org/drawingml/2006/main" name="עיצוב ברירת מחדל">
  <a:themeElements>
    <a:clrScheme name="אזרחי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עיצוב ברירת מחדל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עיצוב ברירת מחדל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עיצוב ברירת מחדל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עיצוב ברירת מחדל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4679</TotalTime>
  <Words>645</Words>
  <Application>Microsoft Office PowerPoint</Application>
  <PresentationFormat>‫הצגה על המסך (4:3)</PresentationFormat>
  <Paragraphs>101</Paragraphs>
  <Slides>24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24</vt:i4>
      </vt:variant>
    </vt:vector>
  </HeadingPairs>
  <TitlesOfParts>
    <vt:vector size="38" baseType="lpstr">
      <vt:lpstr>Aharoni</vt:lpstr>
      <vt:lpstr>Arial</vt:lpstr>
      <vt:lpstr>Arial Black</vt:lpstr>
      <vt:lpstr>Calibri</vt:lpstr>
      <vt:lpstr>FrankRuehl</vt:lpstr>
      <vt:lpstr>Guttman Calligraphic</vt:lpstr>
      <vt:lpstr>Guttman Frank</vt:lpstr>
      <vt:lpstr>Guttman Keren</vt:lpstr>
      <vt:lpstr>Guttman Miryam</vt:lpstr>
      <vt:lpstr>Guttman Vilna</vt:lpstr>
      <vt:lpstr>Guttman Yad-Brush</vt:lpstr>
      <vt:lpstr>Tahoma</vt:lpstr>
      <vt:lpstr>Wingdings</vt:lpstr>
      <vt:lpstr>עיצוב ברירת מחדל</vt:lpstr>
      <vt:lpstr>מצעד הספרים תשע"ז</vt:lpstr>
      <vt:lpstr>ישיבת "נוה שמואל"</vt:lpstr>
      <vt:lpstr>ישיבת "נוה שמואל"</vt:lpstr>
      <vt:lpstr>מצעד הספרים תשע"ז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כמו במצעדים קודמים, הזמנו את התלמידים להוסיף כותרים לרשימה המומלצת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מצעד הספרים תשס"ט</dc:title>
  <dc:creator>user2</dc:creator>
  <cp:lastModifiedBy>נתנאל זאב וינברג</cp:lastModifiedBy>
  <cp:revision>509</cp:revision>
  <dcterms:created xsi:type="dcterms:W3CDTF">2009-05-13T07:45:48Z</dcterms:created>
  <dcterms:modified xsi:type="dcterms:W3CDTF">2017-06-12T13:56:56Z</dcterms:modified>
</cp:coreProperties>
</file>