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unknown"/>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62" r:id="rId2"/>
    <p:sldId id="257" r:id="rId3"/>
    <p:sldId id="275" r:id="rId4"/>
    <p:sldId id="260" r:id="rId5"/>
    <p:sldId id="261" r:id="rId6"/>
    <p:sldId id="263" r:id="rId7"/>
    <p:sldId id="276" r:id="rId8"/>
    <p:sldId id="278" r:id="rId9"/>
    <p:sldId id="277" r:id="rId10"/>
    <p:sldId id="264" r:id="rId11"/>
    <p:sldId id="279" r:id="rId12"/>
    <p:sldId id="280" r:id="rId13"/>
    <p:sldId id="281" r:id="rId14"/>
    <p:sldId id="282" r:id="rId15"/>
    <p:sldId id="284" r:id="rId16"/>
    <p:sldId id="285" r:id="rId17"/>
    <p:sldId id="265" r:id="rId18"/>
    <p:sldId id="294" r:id="rId19"/>
    <p:sldId id="266" r:id="rId20"/>
    <p:sldId id="286" r:id="rId21"/>
    <p:sldId id="268" r:id="rId22"/>
    <p:sldId id="288" r:id="rId23"/>
    <p:sldId id="290" r:id="rId24"/>
    <p:sldId id="267" r:id="rId25"/>
    <p:sldId id="289" r:id="rId26"/>
    <p:sldId id="291" r:id="rId27"/>
    <p:sldId id="292" r:id="rId28"/>
    <p:sldId id="293" r:id="rId29"/>
    <p:sldId id="269" r:id="rId30"/>
    <p:sldId id="270" r:id="rId31"/>
    <p:sldId id="271" r:id="rId32"/>
    <p:sldId id="295" r:id="rId33"/>
    <p:sldId id="272" r:id="rId34"/>
    <p:sldId id="296" r:id="rId35"/>
    <p:sldId id="297" r:id="rId3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1" d="100"/>
          <a:sy n="81" d="100"/>
        </p:scale>
        <p:origin x="-1554"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D3A1593C-2475-40B4-AFA9-73714490FF87}" type="datetimeFigureOut">
              <a:rPr lang="he-IL" smtClean="0"/>
              <a:pPr/>
              <a:t>ה'/כסלו/תשע"ה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4E084D-36DC-4487-8639-499AB32FED74}"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D3A1593C-2475-40B4-AFA9-73714490FF87}" type="datetimeFigureOut">
              <a:rPr lang="he-IL" smtClean="0"/>
              <a:pPr/>
              <a:t>ה'/כסלו/תשע"ה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4E084D-36DC-4487-8639-499AB32FED74}"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D3A1593C-2475-40B4-AFA9-73714490FF87}" type="datetimeFigureOut">
              <a:rPr lang="he-IL" smtClean="0"/>
              <a:pPr/>
              <a:t>ה'/כסלו/תשע"ה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4E084D-36DC-4487-8639-499AB32FED74}"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3A1593C-2475-40B4-AFA9-73714490FF87}" type="datetimeFigureOut">
              <a:rPr lang="he-IL" smtClean="0"/>
              <a:pPr/>
              <a:t>ה'/כסלו/תשע"ה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4E084D-36DC-4487-8639-499AB32FED74}"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3A1593C-2475-40B4-AFA9-73714490FF87}" type="datetimeFigureOut">
              <a:rPr lang="he-IL" smtClean="0"/>
              <a:pPr/>
              <a:t>ה'/כסלו/תשע"ה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4E084D-36DC-4487-8639-499AB32FED74}"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D3A1593C-2475-40B4-AFA9-73714490FF87}" type="datetimeFigureOut">
              <a:rPr lang="he-IL" smtClean="0"/>
              <a:pPr/>
              <a:t>ה'/כסלו/תשע"ה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64E084D-36DC-4487-8639-499AB32FED74}" type="slidenum">
              <a:rPr lang="he-IL" smtClean="0"/>
              <a:pPr/>
              <a:t>‹#›</a:t>
            </a:fld>
            <a:endParaRPr lang="he-IL"/>
          </a:p>
        </p:txBody>
      </p:sp>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he-IL" smtClean="0"/>
              <a:t>לחץ כדי לערוך סגנונות טקסט של תבנית בסיס</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he-IL" smtClean="0"/>
              <a:t>לחץ כדי לערוך סגנונות טקסט של תבנית בסיס</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D3A1593C-2475-40B4-AFA9-73714490FF87}" type="datetimeFigureOut">
              <a:rPr lang="he-IL" smtClean="0"/>
              <a:pPr/>
              <a:t>ה'/כסלו/תשע"ה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64E084D-36DC-4487-8639-499AB32FED74}"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D3A1593C-2475-40B4-AFA9-73714490FF87}" type="datetimeFigureOut">
              <a:rPr lang="he-IL" smtClean="0"/>
              <a:pPr/>
              <a:t>ה'/כסלו/תשע"ה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64E084D-36DC-4487-8639-499AB32FED74}"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1593C-2475-40B4-AFA9-73714490FF87}" type="datetimeFigureOut">
              <a:rPr lang="he-IL" smtClean="0"/>
              <a:pPr/>
              <a:t>ה'/כסלו/תשע"ה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64E084D-36DC-4487-8639-499AB32FED74}"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3A1593C-2475-40B4-AFA9-73714490FF87}" type="datetimeFigureOut">
              <a:rPr lang="he-IL" smtClean="0"/>
              <a:pPr/>
              <a:t>ה'/כסלו/תשע"ה</a:t>
            </a:fld>
            <a:endParaRPr lang="he-IL"/>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he-IL"/>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4E084D-36DC-4487-8639-499AB32FED74}"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he-IL" smtClean="0"/>
              <a:t>לחץ על הסמל כדי להוסיף תמונה</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3A1593C-2475-40B4-AFA9-73714490FF87}" type="datetimeFigureOut">
              <a:rPr lang="he-IL" smtClean="0"/>
              <a:pPr/>
              <a:t>ה'/כסלו/תשע"ה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64E084D-36DC-4487-8639-499AB32FED74}"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3A1593C-2475-40B4-AFA9-73714490FF87}" type="datetimeFigureOut">
              <a:rPr lang="he-IL" smtClean="0"/>
              <a:pPr/>
              <a:t>ה'/כסלו/תשע"ה</a:t>
            </a:fld>
            <a:endParaRPr lang="he-IL"/>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he-IL"/>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4E084D-36DC-4487-8639-499AB32FED74}"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ideo" Target="../media/media1.mp4"/><Relationship Id="rId5" Type="http://schemas.openxmlformats.org/officeDocument/2006/relationships/image" Target="../media/image7.png"/><Relationship Id="rId4" Type="http://schemas.microsoft.com/office/2007/relationships/media" Target="../media/media1.mp4"/></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668956" y="260648"/>
            <a:ext cx="7520940" cy="4392488"/>
          </a:xfrm>
        </p:spPr>
        <p:txBody>
          <a:bodyPr/>
          <a:lstStyle/>
          <a:p>
            <a:pPr algn="ctr"/>
            <a:r>
              <a:rPr lang="he-IL" sz="13800" b="1" dirty="0" smtClean="0">
                <a:solidFill>
                  <a:schemeClr val="accent2">
                    <a:lumMod val="75000"/>
                  </a:schemeClr>
                </a:solidFill>
                <a:latin typeface="Guttman Calligraphic" panose="02010401010101010101" pitchFamily="2" charset="-79"/>
                <a:cs typeface="Guttman Calligraphic" panose="02010401010101010101" pitchFamily="2" charset="-79"/>
              </a:rPr>
              <a:t>הלאומיות</a:t>
            </a:r>
            <a:endParaRPr lang="he-IL" sz="13800" b="1" dirty="0">
              <a:solidFill>
                <a:schemeClr val="accent2">
                  <a:lumMod val="75000"/>
                </a:schemeClr>
              </a:solidFill>
              <a:latin typeface="Guttman Calligraphic" panose="02010401010101010101" pitchFamily="2" charset="-79"/>
              <a:cs typeface="Guttman Calligraphic" panose="02010401010101010101" pitchFamily="2" charset="-79"/>
            </a:endParaRPr>
          </a:p>
        </p:txBody>
      </p:sp>
    </p:spTree>
    <p:extLst>
      <p:ext uri="{BB962C8B-B14F-4D97-AF65-F5344CB8AC3E}">
        <p14:creationId xmlns:p14="http://schemas.microsoft.com/office/powerpoint/2010/main" xmlns="" val="319243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3200" b="1" dirty="0" smtClean="0">
                <a:solidFill>
                  <a:schemeClr val="accent4"/>
                </a:solidFill>
              </a:rPr>
              <a:t>דוגמאות</a:t>
            </a:r>
            <a:endParaRPr lang="he-IL" sz="3200" b="1" dirty="0">
              <a:solidFill>
                <a:schemeClr val="accent4"/>
              </a:solidFill>
            </a:endParaRPr>
          </a:p>
        </p:txBody>
      </p:sp>
      <p:sp>
        <p:nvSpPr>
          <p:cNvPr id="3" name="מציין מיקום תוכן 2"/>
          <p:cNvSpPr>
            <a:spLocks noGrp="1"/>
          </p:cNvSpPr>
          <p:nvPr>
            <p:ph idx="1"/>
          </p:nvPr>
        </p:nvSpPr>
        <p:spPr/>
        <p:txBody>
          <a:bodyPr>
            <a:normAutofit/>
          </a:bodyPr>
          <a:lstStyle/>
          <a:p>
            <a:r>
              <a:rPr lang="he-IL" sz="3200" u="sng" dirty="0" smtClean="0"/>
              <a:t>יוון</a:t>
            </a:r>
            <a:r>
              <a:rPr lang="he-IL" sz="3200" dirty="0" smtClean="0"/>
              <a:t>: </a:t>
            </a:r>
            <a:r>
              <a:rPr lang="he-IL" sz="3200" b="0" dirty="0" smtClean="0"/>
              <a:t>הכריזו על התנתקות מהאימפריה </a:t>
            </a:r>
            <a:r>
              <a:rPr lang="he-IL" sz="3200" b="0" dirty="0" err="1" smtClean="0"/>
              <a:t>העותמאנית</a:t>
            </a:r>
            <a:r>
              <a:rPr lang="he-IL" sz="3200" b="0" dirty="0" smtClean="0"/>
              <a:t> ב- 1822. השיגו עצמאות לאחר מלחמה, ב-1832</a:t>
            </a:r>
          </a:p>
          <a:p>
            <a:endParaRPr lang="he-IL" sz="3200" dirty="0" smtClean="0"/>
          </a:p>
        </p:txBody>
      </p:sp>
      <p:pic>
        <p:nvPicPr>
          <p:cNvPr id="7170" name="Picture 2" descr="C:\Users\User\AppData\Local\Microsoft\Windows\Temporary Internet Files\Content.IE5\1EJPAR7T\MP90040040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68825" y="3425825"/>
            <a:ext cx="6350" cy="635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User\AppData\Local\Microsoft\Windows\Temporary Internet Files\Content.IE5\R2C24ICC\MP900403810[1].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890526" y="3597093"/>
            <a:ext cx="3409666" cy="22722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224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r>
              <a:rPr lang="he-IL" sz="3200" u="sng" dirty="0" smtClean="0"/>
              <a:t>פולין</a:t>
            </a:r>
            <a:r>
              <a:rPr lang="he-IL" sz="3200" dirty="0" smtClean="0"/>
              <a:t>: </a:t>
            </a:r>
            <a:r>
              <a:rPr lang="he-IL" sz="3200" b="0" dirty="0" smtClean="0"/>
              <a:t>מרדו פעמיים באימפריה הרוסית</a:t>
            </a:r>
          </a:p>
          <a:p>
            <a:r>
              <a:rPr lang="he-IL" sz="3200" b="0" dirty="0" smtClean="0"/>
              <a:t> (ב-1862 וב-1863), אך זכו לעצמאות רק לאחר מלחמת העולם הראשונה</a:t>
            </a:r>
            <a:r>
              <a:rPr lang="he-IL" sz="3200" dirty="0" smtClean="0"/>
              <a:t>.</a:t>
            </a:r>
            <a:endParaRPr lang="he-IL" sz="3200" dirty="0"/>
          </a:p>
        </p:txBody>
      </p:sp>
      <p:pic>
        <p:nvPicPr>
          <p:cNvPr id="8194" name="Picture 2" descr="C:\Users\User\AppData\Local\Microsoft\Windows\Temporary Internet Files\Content.IE5\HX1BGBSP\MM900178276[1].gif"/>
          <p:cNvPicPr>
            <a:picLocks noChangeAspect="1" noChangeArrowheads="1" noCrop="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987824" y="3356992"/>
            <a:ext cx="3096344" cy="3096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1554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lgn="just"/>
            <a:r>
              <a:rPr lang="he-IL" sz="3200" u="sng" dirty="0" smtClean="0"/>
              <a:t>הונגריה</a:t>
            </a:r>
            <a:r>
              <a:rPr lang="he-IL" sz="3200" dirty="0" smtClean="0"/>
              <a:t>: </a:t>
            </a:r>
            <a:r>
              <a:rPr lang="he-IL" sz="3200" b="0" dirty="0" smtClean="0"/>
              <a:t>ההונגרים השתייכו לאימפריה האוסטרו-הונגרית. ב-1848, הם דרשו להתנתק מאוסטריה. הונגריה זכתה לעצמאות רק לאחר מלחמת העולם הראשונה.</a:t>
            </a:r>
            <a:endParaRPr lang="he-IL" sz="3200" b="0" dirty="0"/>
          </a:p>
          <a:p>
            <a:pPr algn="just"/>
            <a:endParaRPr lang="he-IL" dirty="0"/>
          </a:p>
          <a:p>
            <a:endParaRPr lang="he-IL" dirty="0"/>
          </a:p>
        </p:txBody>
      </p:sp>
      <p:pic>
        <p:nvPicPr>
          <p:cNvPr id="9218" name="Picture 2" descr="C:\Users\User\AppData\Local\Microsoft\Windows\Temporary Internet Files\Content.IE5\TZZJOC84\MC900015922[1].wmf"/>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347864" y="3501008"/>
            <a:ext cx="2120833" cy="16500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4205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323528" y="365760"/>
            <a:ext cx="8352928" cy="903000"/>
          </a:xfrm>
        </p:spPr>
        <p:txBody>
          <a:bodyPr/>
          <a:lstStyle/>
          <a:p>
            <a:pPr algn="ctr"/>
            <a:r>
              <a:rPr lang="he-IL" sz="4800" dirty="0" smtClean="0">
                <a:solidFill>
                  <a:schemeClr val="accent4"/>
                </a:solidFill>
              </a:rPr>
              <a:t>איחוד מדינות קטנות למדינה אחת</a:t>
            </a:r>
            <a:endParaRPr lang="he-IL" sz="4800" dirty="0">
              <a:solidFill>
                <a:schemeClr val="accent4"/>
              </a:solidFill>
            </a:endParaRPr>
          </a:p>
        </p:txBody>
      </p:sp>
      <p:sp>
        <p:nvSpPr>
          <p:cNvPr id="3" name="מציין מיקום תוכן 2"/>
          <p:cNvSpPr>
            <a:spLocks noGrp="1"/>
          </p:cNvSpPr>
          <p:nvPr>
            <p:ph idx="1"/>
          </p:nvPr>
        </p:nvSpPr>
        <p:spPr>
          <a:xfrm>
            <a:off x="827584" y="1412776"/>
            <a:ext cx="7520940" cy="3579849"/>
          </a:xfrm>
        </p:spPr>
        <p:txBody>
          <a:bodyPr>
            <a:normAutofit fontScale="92500" lnSpcReduction="10000"/>
          </a:bodyPr>
          <a:lstStyle/>
          <a:p>
            <a:pPr algn="just"/>
            <a:r>
              <a:rPr lang="he-IL" sz="3200" u="sng" dirty="0" smtClean="0"/>
              <a:t>גרמניה</a:t>
            </a:r>
            <a:r>
              <a:rPr lang="he-IL" sz="3200" dirty="0" smtClean="0"/>
              <a:t>: </a:t>
            </a:r>
            <a:r>
              <a:rPr lang="he-IL" sz="3200" b="0" dirty="0" smtClean="0"/>
              <a:t>עד לאמצע המאה ה-19, היתה גרמניה אוסף של עשרות מדינות קטנות, בעלות מאפיינים אתניים ותרבותיים דומים.  בשנת 1865 החל תהליך איחוד של המדינות הגרמניות, בראשות פרוסיה. התהליך הסתיים בשנת 1871, לאחר מלחמות עם דנמרק, אוסטריה וצרפת. בסיום התהליך, הוקם "הרייך השני".</a:t>
            </a:r>
            <a:endParaRPr lang="he-IL" sz="3200" b="0" dirty="0"/>
          </a:p>
        </p:txBody>
      </p:sp>
    </p:spTree>
    <p:extLst>
      <p:ext uri="{BB962C8B-B14F-4D97-AF65-F5344CB8AC3E}">
        <p14:creationId xmlns:p14="http://schemas.microsoft.com/office/powerpoint/2010/main" xmlns="" val="3146486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lnSpcReduction="10000"/>
          </a:bodyPr>
          <a:lstStyle/>
          <a:p>
            <a:pPr algn="just"/>
            <a:r>
              <a:rPr lang="he-IL" sz="3200" u="sng" dirty="0" smtClean="0"/>
              <a:t>איטליה</a:t>
            </a:r>
            <a:r>
              <a:rPr lang="he-IL" sz="3200" dirty="0" smtClean="0"/>
              <a:t>: </a:t>
            </a:r>
            <a:r>
              <a:rPr lang="he-IL" sz="3200" b="0" dirty="0" smtClean="0"/>
              <a:t>איטליה בחלקה נשלטה ע"י האימפריה האוסטרו-הונגרית, ובחלקה היתה מפוצלת לנסיכויות. </a:t>
            </a:r>
          </a:p>
          <a:p>
            <a:pPr algn="just"/>
            <a:r>
              <a:rPr lang="he-IL" sz="3200" b="0" dirty="0" smtClean="0"/>
              <a:t>   1849- תחילתו של מרד נגד האימפריה האוסטרו-הונגרית.</a:t>
            </a:r>
          </a:p>
          <a:p>
            <a:r>
              <a:rPr lang="he-IL" sz="3200" b="0" dirty="0" smtClean="0"/>
              <a:t>  1859-1860 שחרור צפון מזרח איטליה ו</a:t>
            </a:r>
            <a:r>
              <a:rPr lang="he-IL" sz="3200" b="0" dirty="0"/>
              <a:t>איחודה עם נסיכויות איטלקיות</a:t>
            </a:r>
            <a:r>
              <a:rPr lang="he-IL" sz="3200" dirty="0"/>
              <a:t>.</a:t>
            </a:r>
          </a:p>
          <a:p>
            <a:pPr algn="just"/>
            <a:endParaRPr lang="he-IL" dirty="0"/>
          </a:p>
        </p:txBody>
      </p:sp>
      <p:pic>
        <p:nvPicPr>
          <p:cNvPr id="10243" name="Picture 3" descr="C:\Users\User\AppData\Local\Microsoft\Windows\Temporary Internet Files\Content.IE5\VPL1315C\MC900433656[1].wmf"/>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779912" y="4509120"/>
            <a:ext cx="1927434" cy="22442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8576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r>
              <a:rPr lang="he-IL" sz="3200" dirty="0" smtClean="0"/>
              <a:t>1867- </a:t>
            </a:r>
            <a:r>
              <a:rPr lang="he-IL" sz="3200" b="0" dirty="0" smtClean="0"/>
              <a:t>שחרור ונציה</a:t>
            </a:r>
          </a:p>
          <a:p>
            <a:endParaRPr lang="he-IL" sz="3200" dirty="0" smtClean="0"/>
          </a:p>
          <a:p>
            <a:endParaRPr lang="he-IL" sz="3200" dirty="0" smtClean="0"/>
          </a:p>
          <a:p>
            <a:endParaRPr lang="he-IL" sz="3200" dirty="0" smtClean="0"/>
          </a:p>
          <a:p>
            <a:r>
              <a:rPr lang="he-IL" sz="3200" dirty="0" smtClean="0"/>
              <a:t>1870- </a:t>
            </a:r>
            <a:r>
              <a:rPr lang="he-IL" sz="3200" b="0" dirty="0" smtClean="0"/>
              <a:t>כיבוש רומא מידי האפיפיור וצבאו ובכך השלמת איחוד איטליה</a:t>
            </a:r>
            <a:endParaRPr lang="he-IL" sz="3200" b="0" dirty="0"/>
          </a:p>
        </p:txBody>
      </p:sp>
      <p:pic>
        <p:nvPicPr>
          <p:cNvPr id="4" name="Picture 4" descr="C:\Users\User\AppData\Local\Microsoft\Windows\Temporary Internet Files\Content.IE5\1EJPAR7T\MM900178261[1].gif"/>
          <p:cNvPicPr>
            <a:picLocks noChangeAspect="1" noChangeArrowheads="1" noCrop="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039068" y="4581128"/>
            <a:ext cx="1693693" cy="1693693"/>
          </a:xfrm>
          <a:prstGeom prst="rect">
            <a:avLst/>
          </a:prstGeom>
          <a:noFill/>
          <a:extLst>
            <a:ext uri="{909E8E84-426E-40DD-AFC4-6F175D3DCCD1}">
              <a14:hiddenFill xmlns:a14="http://schemas.microsoft.com/office/drawing/2010/main" xmlns="">
                <a:solidFill>
                  <a:srgbClr val="FFFFFF"/>
                </a:solidFill>
              </a14:hiddenFill>
            </a:ext>
          </a:extLst>
        </p:spPr>
      </p:pic>
      <p:pic>
        <p:nvPicPr>
          <p:cNvPr id="11266" name="Picture 2" descr="C:\Users\User\AppData\Local\Microsoft\Windows\Temporary Internet Files\Content.IE5\HX1BGBSP\MM900318185[1].gif"/>
          <p:cNvPicPr>
            <a:picLocks noChangeAspect="1" noChangeArrowheads="1" noCrop="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562466" y="1809020"/>
            <a:ext cx="2114203" cy="13319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7611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gn="just"/>
            <a:r>
              <a:rPr lang="he-IL" sz="3200" b="0" dirty="0" smtClean="0"/>
              <a:t>איטליה למעשה השיגה שתי מטרות:</a:t>
            </a:r>
          </a:p>
          <a:p>
            <a:pPr algn="just"/>
            <a:r>
              <a:rPr lang="he-IL" sz="3200" b="0" dirty="0" smtClean="0"/>
              <a:t>שחרור מעם זר ואיחוד מדינות קטנות</a:t>
            </a:r>
            <a:r>
              <a:rPr lang="he-IL" sz="3200" dirty="0"/>
              <a:t> </a:t>
            </a:r>
            <a:r>
              <a:rPr lang="he-IL" sz="3200" b="0" dirty="0" smtClean="0"/>
              <a:t>למדינה עצמאית ומאוחדת. </a:t>
            </a:r>
            <a:endParaRPr lang="he-IL" sz="3200" b="0" dirty="0"/>
          </a:p>
        </p:txBody>
      </p:sp>
      <p:pic>
        <p:nvPicPr>
          <p:cNvPr id="12290" name="Picture 2" descr="C:\Users\User\AppData\Local\Microsoft\Windows\Temporary Internet Files\Content.IE5\47B7H3GS\MM900236522[1].gif"/>
          <p:cNvPicPr>
            <a:picLocks noChangeAspect="1" noChangeArrowheads="1" noCrop="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148064" y="3068959"/>
            <a:ext cx="1700142" cy="191998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User\AppData\Local\Microsoft\Windows\Temporary Internet Files\Content.IE5\TZZJOC84\MC900406284[1].wmf"/>
          <p:cNvPicPr>
            <a:picLocks noChangeAspect="1" noChangeArrowheads="1"/>
          </p:cNvPicPr>
          <p:nvPr/>
        </p:nvPicPr>
        <p:blipFill>
          <a:blip r:embed="rId3" cstate="screen">
            <a:extLst>
              <a:ext uri="{28A0092B-C50C-407E-A947-70E740481C1C}">
                <a14:useLocalDpi xmlns:a14="http://schemas.microsoft.com/office/drawing/2010/main" xmlns=""/>
              </a:ext>
            </a:extLst>
          </a:blip>
          <a:stretch>
            <a:fillRect/>
          </a:stretch>
        </p:blipFill>
        <p:spPr bwMode="auto">
          <a:xfrm>
            <a:off x="1907704" y="2347603"/>
            <a:ext cx="1463923" cy="2581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4985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4800" b="1" dirty="0" smtClean="0">
                <a:solidFill>
                  <a:schemeClr val="accent4"/>
                </a:solidFill>
              </a:rPr>
              <a:t>סוגי הלאומיות</a:t>
            </a:r>
            <a:endParaRPr lang="he-IL" sz="4800" b="1" dirty="0">
              <a:solidFill>
                <a:schemeClr val="accent4"/>
              </a:solidFill>
            </a:endParaRPr>
          </a:p>
        </p:txBody>
      </p:sp>
      <p:sp>
        <p:nvSpPr>
          <p:cNvPr id="3" name="מציין מיקום תוכן 2"/>
          <p:cNvSpPr>
            <a:spLocks noGrp="1"/>
          </p:cNvSpPr>
          <p:nvPr>
            <p:ph idx="1"/>
          </p:nvPr>
        </p:nvSpPr>
        <p:spPr/>
        <p:txBody>
          <a:bodyPr>
            <a:normAutofit/>
          </a:bodyPr>
          <a:lstStyle/>
          <a:p>
            <a:r>
              <a:rPr lang="he-IL" sz="3200" b="0" dirty="0" smtClean="0"/>
              <a:t>באירופה התפתחו שני דגמים של לאומיות:</a:t>
            </a:r>
          </a:p>
          <a:p>
            <a:pPr marL="514350" indent="-514350">
              <a:buAutoNum type="arabicPeriod"/>
            </a:pPr>
            <a:r>
              <a:rPr lang="he-IL" sz="3200" b="0" dirty="0" smtClean="0"/>
              <a:t>לאומיות אתנית-</a:t>
            </a:r>
            <a:r>
              <a:rPr lang="he-IL" sz="3200" b="0" dirty="0" err="1" smtClean="0"/>
              <a:t>הסטורית</a:t>
            </a:r>
            <a:endParaRPr lang="he-IL" sz="3200" b="0" dirty="0" smtClean="0"/>
          </a:p>
          <a:p>
            <a:pPr marL="514350" indent="-514350">
              <a:buAutoNum type="arabicPeriod"/>
            </a:pPr>
            <a:r>
              <a:rPr lang="he-IL" sz="3200" b="0" dirty="0" smtClean="0"/>
              <a:t>לאומיות ליברלית אזרחית</a:t>
            </a:r>
            <a:endParaRPr lang="he-IL" sz="3200" b="0" dirty="0"/>
          </a:p>
        </p:txBody>
      </p:sp>
    </p:spTree>
    <p:extLst>
      <p:ext uri="{BB962C8B-B14F-4D97-AF65-F5344CB8AC3E}">
        <p14:creationId xmlns:p14="http://schemas.microsoft.com/office/powerpoint/2010/main" xmlns="" val="3193967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pPr algn="just"/>
            <a:r>
              <a:rPr lang="he-IL" sz="3200" dirty="0"/>
              <a:t>אתניות </a:t>
            </a:r>
            <a:r>
              <a:rPr lang="he-IL" sz="3200" b="0" dirty="0"/>
              <a:t>היא מאפיין תרבותי המקושר לקבוצה חברתית מסוימת של בני אדם, כאשר קבוצה זו יכולה להתפרס על פני מדינות שונות ואינה חייבת להתרכז במדינה אחת בלבד. במקרים רבים, אתניות היא שם נרדף לגזע, שכן היא נסמכת על מוצא משותף של הקבוצה החברתית </a:t>
            </a:r>
            <a:r>
              <a:rPr lang="he-IL" b="0" dirty="0"/>
              <a:t>.</a:t>
            </a:r>
            <a:endParaRPr lang="he-IL" dirty="0"/>
          </a:p>
        </p:txBody>
      </p:sp>
    </p:spTree>
    <p:extLst>
      <p:ext uri="{BB962C8B-B14F-4D97-AF65-F5344CB8AC3E}">
        <p14:creationId xmlns:p14="http://schemas.microsoft.com/office/powerpoint/2010/main" xmlns="" val="3357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4800" b="1" dirty="0" smtClean="0">
                <a:solidFill>
                  <a:schemeClr val="accent4"/>
                </a:solidFill>
              </a:rPr>
              <a:t>לאומיות אתנית-</a:t>
            </a:r>
            <a:r>
              <a:rPr lang="he-IL" sz="4800" b="1" dirty="0" err="1" smtClean="0">
                <a:solidFill>
                  <a:schemeClr val="accent4"/>
                </a:solidFill>
              </a:rPr>
              <a:t>הסטורית</a:t>
            </a:r>
            <a:endParaRPr lang="he-IL" sz="4800" b="1" dirty="0">
              <a:solidFill>
                <a:schemeClr val="accent4"/>
              </a:solidFill>
            </a:endParaRPr>
          </a:p>
        </p:txBody>
      </p:sp>
      <p:sp>
        <p:nvSpPr>
          <p:cNvPr id="3" name="מציין מיקום תוכן 2"/>
          <p:cNvSpPr>
            <a:spLocks noGrp="1"/>
          </p:cNvSpPr>
          <p:nvPr>
            <p:ph idx="1"/>
          </p:nvPr>
        </p:nvSpPr>
        <p:spPr/>
        <p:txBody>
          <a:bodyPr>
            <a:normAutofit/>
          </a:bodyPr>
          <a:lstStyle/>
          <a:p>
            <a:pPr algn="just"/>
            <a:r>
              <a:rPr lang="he-IL" sz="3200" b="0" dirty="0" smtClean="0"/>
              <a:t>הלאומיות האתנית- </a:t>
            </a:r>
            <a:r>
              <a:rPr lang="he-IL" sz="3200" b="0" dirty="0" err="1" smtClean="0"/>
              <a:t>הסטורית</a:t>
            </a:r>
            <a:r>
              <a:rPr lang="he-IL" sz="3200" b="0" dirty="0" smtClean="0"/>
              <a:t> שמה דגש על </a:t>
            </a:r>
            <a:r>
              <a:rPr lang="he-IL" sz="3200" u="sng" dirty="0" smtClean="0"/>
              <a:t>יסודות אתניים, </a:t>
            </a:r>
            <a:r>
              <a:rPr lang="he-IL" sz="3200" u="sng" dirty="0" err="1" smtClean="0"/>
              <a:t>הסטוריים</a:t>
            </a:r>
            <a:r>
              <a:rPr lang="he-IL" sz="3200" u="sng" dirty="0" smtClean="0"/>
              <a:t>, תרבותיים </a:t>
            </a:r>
            <a:r>
              <a:rPr lang="he-IL" sz="3200" b="0" dirty="0" smtClean="0"/>
              <a:t>ולשוניים, שיוצרים אומה מיוחדת.</a:t>
            </a:r>
          </a:p>
          <a:p>
            <a:pPr algn="just"/>
            <a:r>
              <a:rPr lang="he-IL" sz="3200" b="0" dirty="0" smtClean="0"/>
              <a:t>המקור לדגם זה של לאומיות הוא זרם הרומנטיקה.</a:t>
            </a:r>
          </a:p>
          <a:p>
            <a:pPr algn="just"/>
            <a:r>
              <a:rPr lang="he-IL" sz="3200" b="0" dirty="0" smtClean="0"/>
              <a:t>מהי </a:t>
            </a:r>
            <a:r>
              <a:rPr lang="he-IL" sz="3200" b="0" dirty="0"/>
              <a:t>ר</a:t>
            </a:r>
            <a:r>
              <a:rPr lang="he-IL" sz="3200" b="0" dirty="0" smtClean="0"/>
              <a:t>ומנטיקה? ובכן... לא מה שחשבתם </a:t>
            </a:r>
            <a:endParaRPr lang="he-IL" sz="3200" dirty="0" smtClean="0"/>
          </a:p>
          <a:p>
            <a:pPr algn="just"/>
            <a:endParaRPr lang="he-IL" sz="3200" dirty="0"/>
          </a:p>
        </p:txBody>
      </p:sp>
      <p:pic>
        <p:nvPicPr>
          <p:cNvPr id="1026" name="Picture 2" descr="C:\Users\User\AppData\Local\Microsoft\Windows\Temporary Internet Files\Content.IE5\HX1BGBSP\MC900434421[2].wmf"/>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11560" y="4332287"/>
            <a:ext cx="2006600" cy="1806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2324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71600" y="476672"/>
            <a:ext cx="7520940" cy="4920660"/>
          </a:xfrm>
        </p:spPr>
        <p:txBody>
          <a:bodyPr/>
          <a:lstStyle/>
          <a:p>
            <a:pPr marL="0" indent="0" algn="ctr">
              <a:buNone/>
            </a:pPr>
            <a:r>
              <a:rPr lang="he-IL" sz="4800" u="sng" dirty="0" smtClean="0">
                <a:solidFill>
                  <a:schemeClr val="accent4"/>
                </a:solidFill>
              </a:rPr>
              <a:t>בעת העתיקה  </a:t>
            </a:r>
          </a:p>
          <a:p>
            <a:pPr marL="0" indent="0" algn="just">
              <a:buNone/>
            </a:pPr>
            <a:endParaRPr lang="he-IL" sz="3200" b="0" dirty="0" smtClean="0"/>
          </a:p>
          <a:p>
            <a:pPr marL="0" indent="0" algn="just">
              <a:buNone/>
            </a:pPr>
            <a:r>
              <a:rPr lang="he-IL" sz="3200" b="0" dirty="0" smtClean="0"/>
              <a:t>בעת העתיקה, התפישה הלאומית בקרב האומות, היתה קיימת ברמה </a:t>
            </a:r>
            <a:r>
              <a:rPr lang="he-IL" sz="3200" b="0" dirty="0" err="1" smtClean="0"/>
              <a:t>מסויימת</a:t>
            </a:r>
            <a:r>
              <a:rPr lang="he-IL" sz="3200" b="0" dirty="0" smtClean="0"/>
              <a:t>. ההשפעה שלה לא היתה מאוד משמעותית.</a:t>
            </a:r>
          </a:p>
          <a:p>
            <a:pPr marL="0" indent="0" algn="just">
              <a:buNone/>
            </a:pPr>
            <a:endParaRPr lang="he-IL" sz="2800" b="0" dirty="0" smtClean="0"/>
          </a:p>
          <a:p>
            <a:pPr marL="0" indent="0" algn="just">
              <a:buNone/>
            </a:pPr>
            <a:endParaRPr lang="he-IL" dirty="0"/>
          </a:p>
        </p:txBody>
      </p:sp>
    </p:spTree>
    <p:extLst>
      <p:ext uri="{BB962C8B-B14F-4D97-AF65-F5344CB8AC3E}">
        <p14:creationId xmlns:p14="http://schemas.microsoft.com/office/powerpoint/2010/main" xmlns="" val="1177986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fontScale="92500" lnSpcReduction="20000"/>
          </a:bodyPr>
          <a:lstStyle/>
          <a:p>
            <a:pPr algn="just"/>
            <a:r>
              <a:rPr lang="he-IL" sz="3500" dirty="0" smtClean="0"/>
              <a:t>רומנטיקה=</a:t>
            </a:r>
            <a:r>
              <a:rPr lang="he-IL" sz="3200" dirty="0" smtClean="0"/>
              <a:t> </a:t>
            </a:r>
            <a:r>
              <a:rPr lang="he-IL" sz="3500" b="0" dirty="0" smtClean="0"/>
              <a:t>זרם אינטלקטואלי-אומנותי שבו מבטאים תרבות של אומה </a:t>
            </a:r>
            <a:r>
              <a:rPr lang="he-IL" sz="3500" b="0" dirty="0" err="1" smtClean="0"/>
              <a:t>מסויימת</a:t>
            </a:r>
            <a:r>
              <a:rPr lang="he-IL" sz="3500" b="0" dirty="0" smtClean="0"/>
              <a:t>. הביטוי לכך הוא שירי עם, לחנים עממיים, אגדות עם וכו'. יש ברומנטיקה דגשים על הייחוד, הדמיון </a:t>
            </a:r>
            <a:r>
              <a:rPr lang="he-IL" sz="3500" b="0" dirty="0"/>
              <a:t>ו</a:t>
            </a:r>
            <a:r>
              <a:rPr lang="he-IL" sz="3500" b="0" dirty="0" smtClean="0"/>
              <a:t>הלא רציונאלי.</a:t>
            </a:r>
          </a:p>
          <a:p>
            <a:pPr algn="just"/>
            <a:r>
              <a:rPr lang="he-IL" sz="3500" b="0" dirty="0" smtClean="0"/>
              <a:t>הרומנטיקה התפתחה כתגובת נגד לנאורות ולליברליזם (שהדגישו </a:t>
            </a:r>
            <a:r>
              <a:rPr lang="he-IL" sz="3500" b="0" dirty="0" err="1" smtClean="0"/>
              <a:t>שויון</a:t>
            </a:r>
            <a:r>
              <a:rPr lang="he-IL" sz="3500" b="0" dirty="0" smtClean="0"/>
              <a:t> וזהות בין כל בני האדם).</a:t>
            </a:r>
            <a:endParaRPr lang="he-IL" sz="3500" b="0" dirty="0"/>
          </a:p>
        </p:txBody>
      </p:sp>
      <p:pic>
        <p:nvPicPr>
          <p:cNvPr id="2050" name="Picture 2" descr="C:\Users\User\AppData\Local\Microsoft\Windows\Temporary Internet Files\Content.IE5\TZZJOC84\MC900426220[1].wmf"/>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804248" y="4509120"/>
            <a:ext cx="1827886" cy="14520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User\AppData\Local\Microsoft\Windows\Temporary Internet Files\Content.IE5\6R8ZX5I0\MC900426230[1].wmf"/>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23834" y="4599645"/>
            <a:ext cx="1827886" cy="136154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User\AppData\Local\Microsoft\Windows\Temporary Internet Files\Content.IE5\VPL1315C\MC900428263[1].wmf"/>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137777" y="116632"/>
            <a:ext cx="1297088" cy="1497692"/>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User\AppData\Local\Microsoft\Windows\Temporary Internet Files\Content.IE5\R2C24ICC\MC900426442[1].wmf"/>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788024" y="4246349"/>
            <a:ext cx="1826971" cy="161208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C:\Users\User\AppData\Local\Microsoft\Windows\Temporary Internet Files\Content.IE5\VPL1315C\MC900428263[1].wmf"/>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699792" y="116632"/>
            <a:ext cx="1297088" cy="149769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C:\Users\User\AppData\Local\Microsoft\Windows\Temporary Internet Files\Content.IE5\VPL1315C\MC900428263[1].wmf"/>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283968" y="116632"/>
            <a:ext cx="1297088" cy="149769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C:\Users\User\AppData\Local\Microsoft\Windows\Temporary Internet Files\Content.IE5\VPL1315C\MC900428263[1].wmf"/>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768559" y="64977"/>
            <a:ext cx="1297088" cy="149769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User\AppData\Local\Microsoft\Windows\Temporary Internet Files\Content.IE5\HX1BGBSP\MC900426382[1].wmf"/>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680904" y="4293485"/>
            <a:ext cx="1828800" cy="17410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5879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3600" b="1" dirty="0" smtClean="0"/>
              <a:t>מייצגי הזרם הרומנטי</a:t>
            </a:r>
            <a:endParaRPr lang="he-IL" sz="3600" b="1" dirty="0"/>
          </a:p>
        </p:txBody>
      </p:sp>
      <p:sp>
        <p:nvSpPr>
          <p:cNvPr id="3" name="מציין מיקום תוכן 2"/>
          <p:cNvSpPr>
            <a:spLocks noGrp="1"/>
          </p:cNvSpPr>
          <p:nvPr>
            <p:ph idx="1"/>
          </p:nvPr>
        </p:nvSpPr>
        <p:spPr/>
        <p:txBody>
          <a:bodyPr>
            <a:normAutofit/>
          </a:bodyPr>
          <a:lstStyle/>
          <a:p>
            <a:r>
              <a:rPr lang="he-IL" sz="3200" dirty="0" smtClean="0"/>
              <a:t>1</a:t>
            </a:r>
            <a:r>
              <a:rPr lang="he-IL" sz="3200" b="0" dirty="0" smtClean="0"/>
              <a:t>. יוהאן גוטפריד </a:t>
            </a:r>
            <a:r>
              <a:rPr lang="he-IL" sz="3200" b="0" dirty="0" err="1" smtClean="0"/>
              <a:t>הרדר</a:t>
            </a:r>
            <a:endParaRPr lang="he-IL" sz="3200" b="0" dirty="0" smtClean="0"/>
          </a:p>
          <a:p>
            <a:r>
              <a:rPr lang="he-IL" sz="3200" b="0" dirty="0" smtClean="0"/>
              <a:t>2. יוהאן גוטליב </a:t>
            </a:r>
            <a:r>
              <a:rPr lang="he-IL" sz="3200" b="0" dirty="0" err="1" smtClean="0"/>
              <a:t>פיכטה</a:t>
            </a:r>
            <a:endParaRPr lang="he-IL" sz="3200" b="0" dirty="0" smtClean="0"/>
          </a:p>
          <a:p>
            <a:r>
              <a:rPr lang="he-IL" sz="3200" b="0" dirty="0" smtClean="0"/>
              <a:t>שניהם היו פילוסופים</a:t>
            </a:r>
            <a:r>
              <a:rPr lang="he-IL" sz="3200" dirty="0" smtClean="0"/>
              <a:t>.</a:t>
            </a:r>
            <a:endParaRPr lang="he-IL" sz="3200" dirty="0"/>
          </a:p>
        </p:txBody>
      </p:sp>
      <p:pic>
        <p:nvPicPr>
          <p:cNvPr id="3074" name="Picture 2" descr="Johann Gottlieb Fichte.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6156176" y="3284984"/>
            <a:ext cx="1905000" cy="223837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upload.wikimedia.org/wikipedia/commons/thumb/6/64/Johann_Gottfried_Herder.jpg/190px-Johann_Gottfried_Herder.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691680" y="3356992"/>
            <a:ext cx="1809750" cy="22574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388596" y="5548590"/>
            <a:ext cx="1440160" cy="369332"/>
          </a:xfrm>
          <a:prstGeom prst="rect">
            <a:avLst/>
          </a:prstGeom>
          <a:noFill/>
        </p:spPr>
        <p:txBody>
          <a:bodyPr wrap="square" rtlCol="1">
            <a:spAutoFit/>
          </a:bodyPr>
          <a:lstStyle/>
          <a:p>
            <a:r>
              <a:rPr lang="he-IL" dirty="0" smtClean="0"/>
              <a:t>יוהאן </a:t>
            </a:r>
            <a:r>
              <a:rPr lang="he-IL" dirty="0" err="1" smtClean="0"/>
              <a:t>פיכטה</a:t>
            </a:r>
            <a:endParaRPr lang="he-IL" dirty="0"/>
          </a:p>
        </p:txBody>
      </p:sp>
      <p:sp>
        <p:nvSpPr>
          <p:cNvPr id="7" name="TextBox 6"/>
          <p:cNvSpPr txBox="1"/>
          <p:nvPr/>
        </p:nvSpPr>
        <p:spPr>
          <a:xfrm>
            <a:off x="1763688" y="5614418"/>
            <a:ext cx="1440160" cy="369332"/>
          </a:xfrm>
          <a:prstGeom prst="rect">
            <a:avLst/>
          </a:prstGeom>
          <a:noFill/>
        </p:spPr>
        <p:txBody>
          <a:bodyPr wrap="square" rtlCol="1">
            <a:spAutoFit/>
          </a:bodyPr>
          <a:lstStyle/>
          <a:p>
            <a:r>
              <a:rPr lang="he-IL" dirty="0" smtClean="0"/>
              <a:t>יוהאן </a:t>
            </a:r>
            <a:r>
              <a:rPr lang="he-IL" dirty="0" err="1" smtClean="0"/>
              <a:t>הרדר</a:t>
            </a:r>
            <a:endParaRPr lang="he-IL" dirty="0"/>
          </a:p>
        </p:txBody>
      </p:sp>
    </p:spTree>
    <p:extLst>
      <p:ext uri="{BB962C8B-B14F-4D97-AF65-F5344CB8AC3E}">
        <p14:creationId xmlns:p14="http://schemas.microsoft.com/office/powerpoint/2010/main" xmlns="" val="3899237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365760"/>
            <a:ext cx="7876356" cy="830992"/>
          </a:xfrm>
        </p:spPr>
        <p:txBody>
          <a:bodyPr/>
          <a:lstStyle/>
          <a:p>
            <a:pPr algn="ctr"/>
            <a:r>
              <a:rPr lang="he-IL" sz="3600" b="1" dirty="0" smtClean="0">
                <a:solidFill>
                  <a:schemeClr val="accent4"/>
                </a:solidFill>
              </a:rPr>
              <a:t>עקרונות של הלאומיות האתנית-</a:t>
            </a:r>
            <a:r>
              <a:rPr lang="he-IL" sz="3600" b="1" dirty="0" err="1" smtClean="0">
                <a:solidFill>
                  <a:schemeClr val="accent4"/>
                </a:solidFill>
              </a:rPr>
              <a:t>הסטורית</a:t>
            </a:r>
            <a:endParaRPr lang="he-IL" sz="3600" b="1" dirty="0">
              <a:solidFill>
                <a:schemeClr val="accent4"/>
              </a:solidFill>
            </a:endParaRPr>
          </a:p>
        </p:txBody>
      </p:sp>
      <p:sp>
        <p:nvSpPr>
          <p:cNvPr id="3" name="מציין מיקום תוכן 2"/>
          <p:cNvSpPr>
            <a:spLocks noGrp="1"/>
          </p:cNvSpPr>
          <p:nvPr>
            <p:ph idx="1"/>
          </p:nvPr>
        </p:nvSpPr>
        <p:spPr>
          <a:xfrm>
            <a:off x="971600" y="1124744"/>
            <a:ext cx="7520940" cy="3579849"/>
          </a:xfrm>
        </p:spPr>
        <p:txBody>
          <a:bodyPr>
            <a:normAutofit/>
          </a:bodyPr>
          <a:lstStyle/>
          <a:p>
            <a:pPr marL="514350" indent="-514350">
              <a:buAutoNum type="arabicPeriod"/>
            </a:pPr>
            <a:r>
              <a:rPr lang="he-IL" sz="3200" b="0" dirty="0" smtClean="0"/>
              <a:t>האדם </a:t>
            </a:r>
            <a:r>
              <a:rPr lang="he-IL" sz="3200" b="0" dirty="0"/>
              <a:t>נולד לתוך אומה ולא יכול להמיר אותה</a:t>
            </a:r>
            <a:r>
              <a:rPr lang="he-IL" sz="3200" b="0" dirty="0" smtClean="0"/>
              <a:t>.</a:t>
            </a:r>
          </a:p>
          <a:p>
            <a:pPr>
              <a:buAutoNum type="arabicPeriod"/>
            </a:pPr>
            <a:r>
              <a:rPr lang="he-IL" sz="3200" b="0" dirty="0" smtClean="0"/>
              <a:t>לאומה יש ייעוד </a:t>
            </a:r>
            <a:r>
              <a:rPr lang="he-IL" sz="3200" b="0" dirty="0" err="1" smtClean="0"/>
              <a:t>הסטורי</a:t>
            </a:r>
            <a:r>
              <a:rPr lang="he-IL" sz="3200" b="0" dirty="0" smtClean="0"/>
              <a:t> ולשם הגשמתו עליה:  </a:t>
            </a:r>
          </a:p>
          <a:p>
            <a:pPr marL="0" indent="0"/>
            <a:r>
              <a:rPr lang="he-IL" sz="3200" b="0" dirty="0" smtClean="0"/>
              <a:t>    א. לפתח את תרבותה הייחודית</a:t>
            </a:r>
          </a:p>
          <a:p>
            <a:pPr marL="0" indent="0"/>
            <a:r>
              <a:rPr lang="he-IL" sz="3200" b="0" dirty="0" smtClean="0"/>
              <a:t>    ב. לשמור על שפה </a:t>
            </a:r>
            <a:r>
              <a:rPr lang="he-IL" sz="3200" b="0" dirty="0"/>
              <a:t>לאומית אחת</a:t>
            </a:r>
          </a:p>
          <a:p>
            <a:pPr marL="0" indent="0"/>
            <a:r>
              <a:rPr lang="he-IL" sz="3200" b="0" dirty="0" smtClean="0"/>
              <a:t>    ג. לחיות במדינה אחת עצמאית ומאוחדת</a:t>
            </a:r>
            <a:endParaRPr lang="he-IL" sz="3200" b="0" dirty="0"/>
          </a:p>
          <a:p>
            <a:pPr>
              <a:buAutoNum type="arabicPeriod"/>
            </a:pPr>
            <a:endParaRPr lang="he-IL" dirty="0"/>
          </a:p>
          <a:p>
            <a:endParaRPr lang="he-IL" dirty="0"/>
          </a:p>
        </p:txBody>
      </p:sp>
    </p:spTree>
    <p:extLst>
      <p:ext uri="{BB962C8B-B14F-4D97-AF65-F5344CB8AC3E}">
        <p14:creationId xmlns:p14="http://schemas.microsoft.com/office/powerpoint/2010/main" xmlns="" val="1170959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r>
              <a:rPr lang="he-IL" sz="3200" b="0" dirty="0" smtClean="0"/>
              <a:t>מדינות מרכז ומזרח אירופה דוגלות בגישה זו.</a:t>
            </a:r>
          </a:p>
          <a:p>
            <a:r>
              <a:rPr lang="he-IL" sz="3200" b="0" dirty="0" smtClean="0"/>
              <a:t>הבולטת שבכולן היא גרמניה.</a:t>
            </a:r>
            <a:endParaRPr lang="he-IL" sz="3200" b="0" dirty="0"/>
          </a:p>
        </p:txBody>
      </p:sp>
    </p:spTree>
    <p:extLst>
      <p:ext uri="{BB962C8B-B14F-4D97-AF65-F5344CB8AC3E}">
        <p14:creationId xmlns:p14="http://schemas.microsoft.com/office/powerpoint/2010/main" xmlns="" val="708663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4800" b="1" dirty="0" smtClean="0">
                <a:solidFill>
                  <a:schemeClr val="accent4"/>
                </a:solidFill>
              </a:rPr>
              <a:t>לאומיות ליברלית אזרחית</a:t>
            </a:r>
            <a:endParaRPr lang="he-IL" sz="4800" b="1" dirty="0">
              <a:solidFill>
                <a:schemeClr val="accent4"/>
              </a:solidFill>
            </a:endParaRPr>
          </a:p>
        </p:txBody>
      </p:sp>
      <p:sp>
        <p:nvSpPr>
          <p:cNvPr id="3" name="מציין מיקום תוכן 2"/>
          <p:cNvSpPr>
            <a:spLocks noGrp="1"/>
          </p:cNvSpPr>
          <p:nvPr>
            <p:ph idx="1"/>
          </p:nvPr>
        </p:nvSpPr>
        <p:spPr/>
        <p:txBody>
          <a:bodyPr>
            <a:normAutofit/>
          </a:bodyPr>
          <a:lstStyle/>
          <a:p>
            <a:pPr algn="just"/>
            <a:r>
              <a:rPr lang="he-IL" sz="3200" b="0" dirty="0" smtClean="0"/>
              <a:t>הלאומיות הליברלית אזרחית שמה דגש על </a:t>
            </a:r>
            <a:r>
              <a:rPr lang="he-IL" sz="3200" u="sng" dirty="0" smtClean="0"/>
              <a:t>המסגרת המדינית</a:t>
            </a:r>
            <a:r>
              <a:rPr lang="he-IL" sz="3200" b="0" dirty="0" smtClean="0"/>
              <a:t>.</a:t>
            </a:r>
          </a:p>
          <a:p>
            <a:pPr algn="just"/>
            <a:r>
              <a:rPr lang="he-IL" sz="3200" b="0" dirty="0" smtClean="0"/>
              <a:t>האומה מוגדרת עפ"י ההשתייכות למדינה ושייכות זו היא שיוצרת את תחושת השותפות בין האזרחים השונים.</a:t>
            </a:r>
          </a:p>
          <a:p>
            <a:pPr algn="just"/>
            <a:endParaRPr lang="he-IL" sz="3200" b="0" dirty="0" smtClean="0"/>
          </a:p>
          <a:p>
            <a:endParaRPr lang="he-IL" sz="3200" b="0" dirty="0"/>
          </a:p>
        </p:txBody>
      </p:sp>
    </p:spTree>
    <p:extLst>
      <p:ext uri="{BB962C8B-B14F-4D97-AF65-F5344CB8AC3E}">
        <p14:creationId xmlns:p14="http://schemas.microsoft.com/office/powerpoint/2010/main" xmlns="" val="1190258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2960" y="365760"/>
            <a:ext cx="8141528" cy="975008"/>
          </a:xfrm>
        </p:spPr>
        <p:txBody>
          <a:bodyPr/>
          <a:lstStyle/>
          <a:p>
            <a:pPr algn="ctr"/>
            <a:r>
              <a:rPr lang="he-IL" sz="3600" b="1" dirty="0" smtClean="0">
                <a:solidFill>
                  <a:schemeClr val="accent4"/>
                </a:solidFill>
              </a:rPr>
              <a:t>עקרונות של הלאומיות הליברלית אזרחית</a:t>
            </a:r>
            <a:endParaRPr lang="he-IL" sz="3600" b="1" dirty="0">
              <a:solidFill>
                <a:schemeClr val="accent4"/>
              </a:solidFill>
            </a:endParaRPr>
          </a:p>
        </p:txBody>
      </p:sp>
      <p:sp>
        <p:nvSpPr>
          <p:cNvPr id="3" name="מציין מיקום תוכן 2"/>
          <p:cNvSpPr>
            <a:spLocks noGrp="1"/>
          </p:cNvSpPr>
          <p:nvPr>
            <p:ph idx="1"/>
          </p:nvPr>
        </p:nvSpPr>
        <p:spPr>
          <a:xfrm>
            <a:off x="683568" y="1700808"/>
            <a:ext cx="7520940" cy="3579849"/>
          </a:xfrm>
        </p:spPr>
        <p:txBody>
          <a:bodyPr>
            <a:normAutofit/>
          </a:bodyPr>
          <a:lstStyle/>
          <a:p>
            <a:pPr marL="514350" indent="-514350">
              <a:buAutoNum type="arabicPeriod"/>
            </a:pPr>
            <a:r>
              <a:rPr lang="he-IL" sz="3200" b="0" dirty="0" smtClean="0"/>
              <a:t>השתייכות לאומה   נקבעת רק עפ"י בחירתו של האדם. כל יחיד שייך לאומה כלשהי.</a:t>
            </a:r>
          </a:p>
          <a:p>
            <a:pPr marL="514350" indent="-514350">
              <a:buAutoNum type="arabicPeriod"/>
            </a:pPr>
            <a:r>
              <a:rPr lang="he-IL" sz="3200" b="0" dirty="0" smtClean="0"/>
              <a:t> חברי האומה מאוגדים ע"י חוקים, שותפים לתרבות פוליטית אחת, בטריטוריה אחת.</a:t>
            </a:r>
          </a:p>
          <a:p>
            <a:pPr marL="514350" indent="-514350">
              <a:buAutoNum type="arabicPeriod"/>
            </a:pPr>
            <a:r>
              <a:rPr lang="he-IL" sz="3200" b="0" dirty="0" smtClean="0"/>
              <a:t> המדינה=לאום. בכל מדינה יש לאום אחד בלבד.</a:t>
            </a:r>
            <a:endParaRPr lang="he-IL" sz="3200" b="0" dirty="0"/>
          </a:p>
        </p:txBody>
      </p:sp>
    </p:spTree>
    <p:extLst>
      <p:ext uri="{BB962C8B-B14F-4D97-AF65-F5344CB8AC3E}">
        <p14:creationId xmlns:p14="http://schemas.microsoft.com/office/powerpoint/2010/main" xmlns="" val="1561851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r>
              <a:rPr lang="he-IL" sz="3200" b="0" dirty="0" smtClean="0"/>
              <a:t>הדוגמה המובהקת לדגם זה היא ארה"ב</a:t>
            </a:r>
            <a:endParaRPr lang="he-IL" sz="3200" b="0" dirty="0"/>
          </a:p>
        </p:txBody>
      </p:sp>
      <p:pic>
        <p:nvPicPr>
          <p:cNvPr id="4099" name="Picture 3" descr="C:\Users\User\AppData\Local\Microsoft\Windows\Temporary Internet Files\Content.IE5\6R8ZX5I0\MP900400751[1].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012160" y="2537861"/>
            <a:ext cx="2081784" cy="3121152"/>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User\AppData\Local\Microsoft\Windows\Temporary Internet Files\Content.IE5\VPL1315C\MP900400667[1].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187624" y="2753885"/>
            <a:ext cx="2689104" cy="26891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2273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3200" b="1" dirty="0" smtClean="0"/>
              <a:t>לסיכום</a:t>
            </a:r>
            <a:endParaRPr lang="he-IL" sz="3200" b="1" dirty="0"/>
          </a:p>
        </p:txBody>
      </p:sp>
      <p:sp>
        <p:nvSpPr>
          <p:cNvPr id="3" name="מציין מיקום טקסט 2"/>
          <p:cNvSpPr>
            <a:spLocks noGrp="1"/>
          </p:cNvSpPr>
          <p:nvPr>
            <p:ph type="body" idx="1"/>
          </p:nvPr>
        </p:nvSpPr>
        <p:spPr>
          <a:xfrm>
            <a:off x="539552" y="1268760"/>
            <a:ext cx="3816424" cy="548640"/>
          </a:xfrm>
        </p:spPr>
        <p:txBody>
          <a:bodyPr>
            <a:noAutofit/>
          </a:bodyPr>
          <a:lstStyle/>
          <a:p>
            <a:pPr algn="ctr"/>
            <a:r>
              <a:rPr lang="he-IL" sz="2800" b="1" dirty="0" smtClean="0">
                <a:solidFill>
                  <a:schemeClr val="accent1"/>
                </a:solidFill>
              </a:rPr>
              <a:t>לאומיות ליברלית אזרחית</a:t>
            </a:r>
            <a:endParaRPr lang="he-IL" sz="2800" b="1" dirty="0">
              <a:solidFill>
                <a:schemeClr val="accent1"/>
              </a:solidFill>
            </a:endParaRPr>
          </a:p>
        </p:txBody>
      </p:sp>
      <p:sp>
        <p:nvSpPr>
          <p:cNvPr id="4" name="מציין מיקום תוכן 3"/>
          <p:cNvSpPr>
            <a:spLocks noGrp="1"/>
          </p:cNvSpPr>
          <p:nvPr>
            <p:ph sz="half" idx="2"/>
          </p:nvPr>
        </p:nvSpPr>
        <p:spPr/>
        <p:txBody>
          <a:bodyPr>
            <a:normAutofit/>
          </a:bodyPr>
          <a:lstStyle/>
          <a:p>
            <a:pPr algn="ctr"/>
            <a:r>
              <a:rPr lang="he-IL" sz="3200" b="0" dirty="0" smtClean="0"/>
              <a:t>השתייכות האזרחים למסגרת מדינית</a:t>
            </a:r>
            <a:endParaRPr lang="he-IL" sz="3200" b="0" dirty="0"/>
          </a:p>
        </p:txBody>
      </p:sp>
      <p:sp>
        <p:nvSpPr>
          <p:cNvPr id="5" name="מציין מיקום טקסט 4"/>
          <p:cNvSpPr>
            <a:spLocks noGrp="1"/>
          </p:cNvSpPr>
          <p:nvPr>
            <p:ph type="body" sz="quarter" idx="3"/>
          </p:nvPr>
        </p:nvSpPr>
        <p:spPr>
          <a:xfrm>
            <a:off x="4355976" y="980728"/>
            <a:ext cx="3688408" cy="809208"/>
          </a:xfrm>
        </p:spPr>
        <p:txBody>
          <a:bodyPr>
            <a:noAutofit/>
          </a:bodyPr>
          <a:lstStyle/>
          <a:p>
            <a:pPr algn="ctr"/>
            <a:r>
              <a:rPr lang="he-IL" sz="2800" b="1" dirty="0" smtClean="0">
                <a:solidFill>
                  <a:schemeClr val="accent1"/>
                </a:solidFill>
              </a:rPr>
              <a:t>לאומיות אתנית - </a:t>
            </a:r>
            <a:r>
              <a:rPr lang="he-IL" sz="2800" b="1" dirty="0" err="1" smtClean="0">
                <a:solidFill>
                  <a:schemeClr val="accent1"/>
                </a:solidFill>
              </a:rPr>
              <a:t>הסטורית</a:t>
            </a:r>
            <a:endParaRPr lang="he-IL" sz="2800" b="1" dirty="0">
              <a:solidFill>
                <a:schemeClr val="accent1"/>
              </a:solidFill>
            </a:endParaRPr>
          </a:p>
        </p:txBody>
      </p:sp>
      <p:sp>
        <p:nvSpPr>
          <p:cNvPr id="6" name="מציין מיקום תוכן 5"/>
          <p:cNvSpPr>
            <a:spLocks noGrp="1"/>
          </p:cNvSpPr>
          <p:nvPr>
            <p:ph sz="quarter" idx="4"/>
          </p:nvPr>
        </p:nvSpPr>
        <p:spPr>
          <a:xfrm>
            <a:off x="4427984" y="1628800"/>
            <a:ext cx="3200400" cy="3108960"/>
          </a:xfrm>
        </p:spPr>
        <p:txBody>
          <a:bodyPr>
            <a:normAutofit/>
          </a:bodyPr>
          <a:lstStyle/>
          <a:p>
            <a:r>
              <a:rPr lang="he-IL" sz="3200" b="0" dirty="0" smtClean="0"/>
              <a:t>מאפיינים אתניים משותפים: שפה, תרבות, לשון, מוצא, </a:t>
            </a:r>
            <a:r>
              <a:rPr lang="he-IL" sz="3200" b="0" dirty="0" err="1" smtClean="0"/>
              <a:t>הסטוריה</a:t>
            </a:r>
            <a:endParaRPr lang="he-IL" sz="3200" b="0" dirty="0"/>
          </a:p>
        </p:txBody>
      </p:sp>
      <p:sp>
        <p:nvSpPr>
          <p:cNvPr id="7" name="TextBox 6"/>
          <p:cNvSpPr txBox="1"/>
          <p:nvPr/>
        </p:nvSpPr>
        <p:spPr>
          <a:xfrm>
            <a:off x="7668344" y="2132856"/>
            <a:ext cx="1296144" cy="923330"/>
          </a:xfrm>
          <a:prstGeom prst="rect">
            <a:avLst/>
          </a:prstGeom>
          <a:noFill/>
        </p:spPr>
        <p:txBody>
          <a:bodyPr wrap="square" rtlCol="1">
            <a:spAutoFit/>
          </a:bodyPr>
          <a:lstStyle/>
          <a:p>
            <a:r>
              <a:rPr lang="he-IL" b="1" dirty="0" smtClean="0"/>
              <a:t>הגורם המאחד את בני הלאום</a:t>
            </a:r>
            <a:endParaRPr lang="he-IL" b="1" dirty="0"/>
          </a:p>
        </p:txBody>
      </p:sp>
    </p:spTree>
    <p:extLst>
      <p:ext uri="{BB962C8B-B14F-4D97-AF65-F5344CB8AC3E}">
        <p14:creationId xmlns:p14="http://schemas.microsoft.com/office/powerpoint/2010/main" xmlns="" val="3208532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half" idx="2"/>
          </p:nvPr>
        </p:nvSpPr>
        <p:spPr/>
        <p:txBody>
          <a:bodyPr/>
          <a:lstStyle/>
          <a:p>
            <a:r>
              <a:rPr lang="he-IL" sz="3200" b="0" dirty="0" smtClean="0"/>
              <a:t>המדינה יוצרת את הלאום לכן כל התושבים הם בני אותו עם. לא יתכן מיעוט לאומי</a:t>
            </a:r>
            <a:r>
              <a:rPr lang="he-IL" dirty="0" smtClean="0"/>
              <a:t>.</a:t>
            </a:r>
            <a:endParaRPr lang="he-IL" dirty="0"/>
          </a:p>
        </p:txBody>
      </p:sp>
      <p:sp>
        <p:nvSpPr>
          <p:cNvPr id="6" name="מציין מיקום תוכן 5"/>
          <p:cNvSpPr>
            <a:spLocks noGrp="1"/>
          </p:cNvSpPr>
          <p:nvPr>
            <p:ph sz="quarter" idx="4"/>
          </p:nvPr>
        </p:nvSpPr>
        <p:spPr/>
        <p:txBody>
          <a:bodyPr>
            <a:normAutofit/>
          </a:bodyPr>
          <a:lstStyle/>
          <a:p>
            <a:r>
              <a:rPr lang="he-IL" sz="3200" b="0" dirty="0" smtClean="0"/>
              <a:t>בד"כ קיים מיעוט לאומי השונה מהרוב מבחינה אתנית</a:t>
            </a:r>
            <a:endParaRPr lang="he-IL" sz="3200" b="0" dirty="0"/>
          </a:p>
        </p:txBody>
      </p:sp>
      <p:sp>
        <p:nvSpPr>
          <p:cNvPr id="7" name="מציין מיקום טקסט 4"/>
          <p:cNvSpPr>
            <a:spLocks noGrp="1"/>
          </p:cNvSpPr>
          <p:nvPr>
            <p:ph type="body" sz="quarter" idx="3"/>
          </p:nvPr>
        </p:nvSpPr>
        <p:spPr/>
        <p:txBody>
          <a:bodyPr>
            <a:noAutofit/>
          </a:bodyPr>
          <a:lstStyle/>
          <a:p>
            <a:pPr algn="ctr"/>
            <a:r>
              <a:rPr lang="he-IL" sz="2800" b="1" dirty="0" smtClean="0">
                <a:solidFill>
                  <a:schemeClr val="accent1"/>
                </a:solidFill>
              </a:rPr>
              <a:t>לאומיות אתנית - </a:t>
            </a:r>
            <a:r>
              <a:rPr lang="he-IL" sz="2800" b="1" dirty="0" err="1" smtClean="0">
                <a:solidFill>
                  <a:schemeClr val="accent1"/>
                </a:solidFill>
              </a:rPr>
              <a:t>הסטורית</a:t>
            </a:r>
            <a:endParaRPr lang="he-IL" sz="2800" b="1" dirty="0">
              <a:solidFill>
                <a:schemeClr val="accent1"/>
              </a:solidFill>
            </a:endParaRPr>
          </a:p>
        </p:txBody>
      </p:sp>
      <p:sp>
        <p:nvSpPr>
          <p:cNvPr id="8" name="מציין מיקום טקסט 2"/>
          <p:cNvSpPr>
            <a:spLocks noGrp="1"/>
          </p:cNvSpPr>
          <p:nvPr>
            <p:ph type="body" idx="1"/>
          </p:nvPr>
        </p:nvSpPr>
        <p:spPr>
          <a:xfrm>
            <a:off x="822960" y="1097280"/>
            <a:ext cx="3389000" cy="548640"/>
          </a:xfrm>
        </p:spPr>
        <p:txBody>
          <a:bodyPr>
            <a:noAutofit/>
          </a:bodyPr>
          <a:lstStyle/>
          <a:p>
            <a:pPr algn="ctr"/>
            <a:r>
              <a:rPr lang="he-IL" sz="2800" b="1" dirty="0" smtClean="0">
                <a:solidFill>
                  <a:schemeClr val="accent1"/>
                </a:solidFill>
              </a:rPr>
              <a:t>לאומיות ליברלית אזרחית</a:t>
            </a:r>
            <a:endParaRPr lang="he-IL" sz="2800" b="1" dirty="0">
              <a:solidFill>
                <a:schemeClr val="accent1"/>
              </a:solidFill>
            </a:endParaRPr>
          </a:p>
        </p:txBody>
      </p:sp>
      <p:sp>
        <p:nvSpPr>
          <p:cNvPr id="9" name="TextBox 8"/>
          <p:cNvSpPr txBox="1"/>
          <p:nvPr/>
        </p:nvSpPr>
        <p:spPr>
          <a:xfrm>
            <a:off x="7668344" y="2132856"/>
            <a:ext cx="1296144" cy="923330"/>
          </a:xfrm>
          <a:prstGeom prst="rect">
            <a:avLst/>
          </a:prstGeom>
          <a:noFill/>
        </p:spPr>
        <p:txBody>
          <a:bodyPr wrap="square" rtlCol="1">
            <a:spAutoFit/>
          </a:bodyPr>
          <a:lstStyle/>
          <a:p>
            <a:r>
              <a:rPr lang="he-IL" b="1" dirty="0" smtClean="0"/>
              <a:t>מיעוט לאומי במדינה</a:t>
            </a:r>
            <a:endParaRPr lang="he-IL" b="1" dirty="0"/>
          </a:p>
        </p:txBody>
      </p:sp>
    </p:spTree>
    <p:extLst>
      <p:ext uri="{BB962C8B-B14F-4D97-AF65-F5344CB8AC3E}">
        <p14:creationId xmlns:p14="http://schemas.microsoft.com/office/powerpoint/2010/main" xmlns="" val="2297429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5400" b="1" dirty="0" smtClean="0">
                <a:solidFill>
                  <a:schemeClr val="accent4"/>
                </a:solidFill>
              </a:rPr>
              <a:t>היסטוריוגרפיה</a:t>
            </a:r>
            <a:endParaRPr lang="he-IL" sz="5400" b="1" dirty="0">
              <a:solidFill>
                <a:schemeClr val="accent4"/>
              </a:solidFill>
            </a:endParaRPr>
          </a:p>
        </p:txBody>
      </p:sp>
      <p:sp>
        <p:nvSpPr>
          <p:cNvPr id="3" name="מציין מיקום תוכן 2"/>
          <p:cNvSpPr>
            <a:spLocks noGrp="1"/>
          </p:cNvSpPr>
          <p:nvPr>
            <p:ph idx="1"/>
          </p:nvPr>
        </p:nvSpPr>
        <p:spPr/>
        <p:txBody>
          <a:bodyPr>
            <a:normAutofit/>
          </a:bodyPr>
          <a:lstStyle/>
          <a:p>
            <a:pPr algn="ctr"/>
            <a:r>
              <a:rPr lang="he-IL" sz="2800" b="0" dirty="0" smtClean="0"/>
              <a:t>(תולדות הכתיבה ההיסטורית)</a:t>
            </a:r>
          </a:p>
          <a:p>
            <a:pPr algn="ctr"/>
            <a:r>
              <a:rPr lang="he-IL" sz="3200" b="0" dirty="0" smtClean="0"/>
              <a:t>האם הלאומיות היא תופעה מודרנית או קדומה?</a:t>
            </a:r>
            <a:endParaRPr lang="he-IL" sz="3200" b="0" dirty="0"/>
          </a:p>
        </p:txBody>
      </p:sp>
      <p:pic>
        <p:nvPicPr>
          <p:cNvPr id="5122" name="Picture 2" descr="היה היה - האדם.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843808" y="3140968"/>
            <a:ext cx="3753656" cy="28077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9848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lgn="just"/>
            <a:r>
              <a:rPr lang="he-IL" sz="3200" b="0" dirty="0" smtClean="0"/>
              <a:t>לעומת </a:t>
            </a:r>
            <a:r>
              <a:rPr lang="he-IL" sz="3200" b="0" dirty="0"/>
              <a:t>זאת, ביהדות , מאז </a:t>
            </a:r>
            <a:r>
              <a:rPr lang="he-IL" sz="3200" b="0" dirty="0" err="1"/>
              <a:t>הווצרו</a:t>
            </a:r>
            <a:r>
              <a:rPr lang="he-IL" sz="3200" b="0" dirty="0"/>
              <a:t> של עמ"י, קיימת תפישה לאומית מובהקת.</a:t>
            </a:r>
          </a:p>
          <a:p>
            <a:pPr marL="0" indent="0" algn="ctr"/>
            <a:r>
              <a:rPr lang="he-IL" sz="3200" b="0" dirty="0"/>
              <a:t> "</a:t>
            </a:r>
            <a:r>
              <a:rPr lang="he-IL" sz="3200" b="0" dirty="0">
                <a:latin typeface="Guttman Stam" panose="02010401010101010101" pitchFamily="2" charset="-79"/>
                <a:cs typeface="Guttman Stam" panose="02010401010101010101" pitchFamily="2" charset="-79"/>
              </a:rPr>
              <a:t>הן עם לבדד ישכון ובגויים לא יתחשב</a:t>
            </a:r>
            <a:r>
              <a:rPr lang="he-IL" sz="3200" b="0" dirty="0"/>
              <a:t>"...</a:t>
            </a:r>
          </a:p>
          <a:p>
            <a:endParaRPr lang="he-IL" sz="3200" dirty="0"/>
          </a:p>
        </p:txBody>
      </p:sp>
      <p:pic>
        <p:nvPicPr>
          <p:cNvPr id="4" name="Picture 2" descr="C:\Users\User\AppData\Local\Microsoft\Windows\Temporary Internet Files\Content.IE5\6R8ZX5I0\MM900178260[1].gif"/>
          <p:cNvPicPr>
            <a:picLocks noChangeAspect="1" noChangeArrowheads="1" noCrop="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280487" y="3212976"/>
            <a:ext cx="2448272"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1157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3200" b="1" dirty="0" smtClean="0">
                <a:solidFill>
                  <a:schemeClr val="accent4"/>
                </a:solidFill>
              </a:rPr>
              <a:t>לאומיות: תופעה מודרנית או קדומה?</a:t>
            </a:r>
            <a:endParaRPr lang="he-IL" sz="3200" b="1" dirty="0">
              <a:solidFill>
                <a:schemeClr val="accent4"/>
              </a:solidFill>
            </a:endParaRPr>
          </a:p>
        </p:txBody>
      </p:sp>
      <p:sp>
        <p:nvSpPr>
          <p:cNvPr id="3" name="מציין מיקום תוכן 2"/>
          <p:cNvSpPr>
            <a:spLocks noGrp="1"/>
          </p:cNvSpPr>
          <p:nvPr>
            <p:ph idx="1"/>
          </p:nvPr>
        </p:nvSpPr>
        <p:spPr>
          <a:xfrm>
            <a:off x="827584" y="1124744"/>
            <a:ext cx="7520940" cy="3579849"/>
          </a:xfrm>
        </p:spPr>
        <p:txBody>
          <a:bodyPr>
            <a:normAutofit/>
          </a:bodyPr>
          <a:lstStyle/>
          <a:p>
            <a:r>
              <a:rPr lang="he-IL" sz="3200" u="sng" dirty="0" smtClean="0"/>
              <a:t>הגישה המודרניסטית </a:t>
            </a:r>
            <a:r>
              <a:rPr lang="he-IL" sz="3200" b="0" dirty="0" smtClean="0"/>
              <a:t>טוענת שלאומיות היא תופעה מודרנית ומציינת מהם הגורמים להתפתחותה דווקא בעת הזו. לדוג':</a:t>
            </a:r>
          </a:p>
          <a:p>
            <a:r>
              <a:rPr lang="he-IL" sz="3200" b="0" dirty="0" smtClean="0"/>
              <a:t> הצורך להיות חלק מקבוצה גדולה. בעבר הדת מילאה צורך זה אך עם החילון, נוצר צורך בהשתייכות לקבוצה אחרת.</a:t>
            </a:r>
            <a:endParaRPr lang="he-IL" sz="3200" b="0" dirty="0"/>
          </a:p>
        </p:txBody>
      </p:sp>
      <p:pic>
        <p:nvPicPr>
          <p:cNvPr id="6146" name="Picture 2" descr="C:\Users\User\AppData\Local\Microsoft\Windows\Temporary Internet Files\Content.IE5\R2C24ICC\MP90043063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45227" y="4653136"/>
            <a:ext cx="435223" cy="507231"/>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C:\Users\User\AppData\Local\Microsoft\Windows\Temporary Internet Files\Content.IE5\PN14J1IZ\MP900422159[1].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143000" y="4797152"/>
            <a:ext cx="2060848" cy="2060848"/>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C:\Users\User\AppData\Local\Microsoft\Windows\Temporary Internet Files\Content.IE5\1EJPAR7T\MP900422879[1].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923928" y="4771117"/>
            <a:ext cx="2380202" cy="1604777"/>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C:\Users\User\AppData\Local\Microsoft\Windows\Temporary Internet Files\Content.IE5\6R8ZX5I0\MP900424428[1].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660232" y="4912975"/>
            <a:ext cx="2122145" cy="1556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3493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r>
              <a:rPr lang="he-IL" sz="3200" u="sng" dirty="0" smtClean="0"/>
              <a:t>הגישה הרציפה </a:t>
            </a:r>
            <a:r>
              <a:rPr lang="he-IL" sz="3200" b="0" dirty="0" smtClean="0"/>
              <a:t>טוענת כי מאז ומתמיד התקיימו קבוצות אתניות- הן בעת העתיקה והן בימי הביניים. קבוצות אלה יצרו תשתית תרבותית להופעת הלאומיות המודרנית</a:t>
            </a:r>
            <a:r>
              <a:rPr lang="he-IL" sz="3200" dirty="0" smtClean="0"/>
              <a:t>.</a:t>
            </a:r>
            <a:endParaRPr lang="he-IL" sz="3200" dirty="0"/>
          </a:p>
        </p:txBody>
      </p:sp>
      <p:pic>
        <p:nvPicPr>
          <p:cNvPr id="7171" name="Picture 3" descr="C:\Users\User\AppData\Local\Microsoft\Windows\Temporary Internet Files\Content.IE5\6R8ZX5I0\MP900400794[1].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899592" y="3692042"/>
            <a:ext cx="3914488" cy="313159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User\AppData\Local\Microsoft\Windows\Temporary Internet Files\Content.IE5\6R8ZX5I0\MP900400794[1].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923928" y="3692041"/>
            <a:ext cx="3914488" cy="31315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5346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r>
              <a:rPr lang="he-IL" sz="3200" b="0" dirty="0" smtClean="0"/>
              <a:t>החידוש בלאומיות המודרנית, לפי גישה זו, הוא הוספת ההיבט הפוליטי, כלומר, התביעה למדינה עצמאית בטריטוריה משותפת לאומה ההיסטורית. </a:t>
            </a:r>
            <a:endParaRPr lang="he-IL" sz="3200" b="0" dirty="0"/>
          </a:p>
        </p:txBody>
      </p:sp>
      <p:pic>
        <p:nvPicPr>
          <p:cNvPr id="8194" name="Picture 2" descr="C:\Users\User\AppData\Local\Microsoft\Windows\Temporary Internet Files\Content.IE5\PN14J1IZ\MP900289198[1].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743200" y="3212976"/>
            <a:ext cx="3657600" cy="3017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0446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2960" y="365760"/>
            <a:ext cx="7520940" cy="1119024"/>
          </a:xfrm>
        </p:spPr>
        <p:txBody>
          <a:bodyPr/>
          <a:lstStyle/>
          <a:p>
            <a:pPr algn="ctr"/>
            <a:r>
              <a:rPr lang="he-IL" sz="4800" b="1" dirty="0" smtClean="0">
                <a:solidFill>
                  <a:schemeClr val="accent4"/>
                </a:solidFill>
              </a:rPr>
              <a:t>מיעוטים אתניים במדינות לאום</a:t>
            </a:r>
            <a:endParaRPr lang="he-IL" sz="4800" b="1" dirty="0">
              <a:solidFill>
                <a:schemeClr val="accent4"/>
              </a:solidFill>
            </a:endParaRPr>
          </a:p>
        </p:txBody>
      </p:sp>
      <p:sp>
        <p:nvSpPr>
          <p:cNvPr id="3" name="מציין מיקום תוכן 2"/>
          <p:cNvSpPr>
            <a:spLocks noGrp="1"/>
          </p:cNvSpPr>
          <p:nvPr>
            <p:ph idx="1"/>
          </p:nvPr>
        </p:nvSpPr>
        <p:spPr>
          <a:xfrm>
            <a:off x="827584" y="1628800"/>
            <a:ext cx="7520940" cy="3579849"/>
          </a:xfrm>
        </p:spPr>
        <p:txBody>
          <a:bodyPr>
            <a:normAutofit/>
          </a:bodyPr>
          <a:lstStyle/>
          <a:p>
            <a:r>
              <a:rPr lang="he-IL" sz="3200" b="0" dirty="0" smtClean="0"/>
              <a:t>לאחר מלחמת העולם הראשונה השתנתה המפה המדינית של אירופה.</a:t>
            </a:r>
          </a:p>
          <a:p>
            <a:r>
              <a:rPr lang="he-IL" sz="3200" b="0" dirty="0" smtClean="0"/>
              <a:t>כדי לשמור על זכויותיהם  של המיעוטים הלאומיים, התנו המעצמות המנצחות את ההכרה במדינות החדשות, בקבלת חוקות בהן ישמרו זכויות המיעוטים. </a:t>
            </a:r>
            <a:endParaRPr lang="he-IL" sz="3200" b="0" dirty="0"/>
          </a:p>
        </p:txBody>
      </p:sp>
      <p:pic>
        <p:nvPicPr>
          <p:cNvPr id="9218" name="Picture 2" descr="C:\Users\User\AppData\Local\Microsoft\Windows\Temporary Internet Files\Content.IE5\6R8ZX5I0\MP900390088[1].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347864" y="4803372"/>
            <a:ext cx="2880320" cy="20546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3172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3200" b="1" dirty="0" smtClean="0">
                <a:solidFill>
                  <a:schemeClr val="accent4"/>
                </a:solidFill>
              </a:rPr>
              <a:t>הסכם המיעוטים בפולין</a:t>
            </a:r>
            <a:endParaRPr lang="he-IL" sz="3200" b="1" dirty="0">
              <a:solidFill>
                <a:schemeClr val="accent4"/>
              </a:solidFill>
            </a:endParaRPr>
          </a:p>
        </p:txBody>
      </p:sp>
      <p:sp>
        <p:nvSpPr>
          <p:cNvPr id="3" name="מציין מיקום תוכן 2"/>
          <p:cNvSpPr>
            <a:spLocks noGrp="1"/>
          </p:cNvSpPr>
          <p:nvPr>
            <p:ph idx="1"/>
          </p:nvPr>
        </p:nvSpPr>
        <p:spPr/>
        <p:txBody>
          <a:bodyPr>
            <a:normAutofit fontScale="92500"/>
          </a:bodyPr>
          <a:lstStyle/>
          <a:p>
            <a:r>
              <a:rPr lang="he-IL" sz="3200" b="0" dirty="0" smtClean="0"/>
              <a:t>פולין היתה מדינה חדשה בעלת מיעוט לאומי. (כ-30% מתושביה לא השתייכו ללאום הפולני).</a:t>
            </a:r>
          </a:p>
          <a:p>
            <a:r>
              <a:rPr lang="he-IL" sz="3200" b="0" dirty="0" smtClean="0"/>
              <a:t>כדי לשמור על זכויות המיעוטים נחתם </a:t>
            </a:r>
            <a:r>
              <a:rPr lang="he-IL" sz="3200" dirty="0" smtClean="0"/>
              <a:t>הסכם המיעוטים </a:t>
            </a:r>
            <a:r>
              <a:rPr lang="he-IL" sz="3200" b="0" dirty="0" smtClean="0"/>
              <a:t>(בין פולין לבין המעצמות שניצחו במלחמה). בהסכם מתחייבת פולין להגן על חייהם וחירותם של כל תושבי פולין ללא הבדלי מוצא, גזע, דת וכו'.</a:t>
            </a:r>
            <a:endParaRPr lang="he-IL" sz="3200" b="0" dirty="0"/>
          </a:p>
        </p:txBody>
      </p:sp>
      <p:pic>
        <p:nvPicPr>
          <p:cNvPr id="10242" name="Picture 2" descr="http://upload.wikimedia.org/wikipedia/commons/5/53/Jewish_dress_in_Poland_17th_and_18th_century.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915816" y="4120504"/>
            <a:ext cx="1659088" cy="27374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2671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p:txBody>
          <a:bodyPr/>
          <a:lstStyle/>
          <a:p>
            <a:r>
              <a:rPr lang="he-IL" sz="5400" b="1" dirty="0" smtClean="0">
                <a:solidFill>
                  <a:srgbClr val="FFC000"/>
                </a:solidFill>
              </a:rPr>
              <a:t>ומה עם היהודים?!</a:t>
            </a:r>
            <a:endParaRPr lang="he-IL" sz="5400" b="1" dirty="0">
              <a:solidFill>
                <a:srgbClr val="FFC000"/>
              </a:solidFill>
            </a:endParaRPr>
          </a:p>
        </p:txBody>
      </p:sp>
      <p:pic>
        <p:nvPicPr>
          <p:cNvPr id="11268" name="Picture 4" descr="C:\Users\User\AppData\Local\Microsoft\Windows\Temporary Internet Files\Content.IE5\TZZJOC84\MC900326392[1].wmf"/>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5580112" y="3140968"/>
            <a:ext cx="3268960" cy="32705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626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26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ctr"/>
            <a:r>
              <a:rPr lang="he-IL" sz="4800" dirty="0">
                <a:solidFill>
                  <a:schemeClr val="accent4"/>
                </a:solidFill>
              </a:rPr>
              <a:t>בימי </a:t>
            </a:r>
            <a:r>
              <a:rPr lang="he-IL" sz="4800" dirty="0" smtClean="0">
                <a:solidFill>
                  <a:schemeClr val="accent4"/>
                </a:solidFill>
              </a:rPr>
              <a:t>הביניים</a:t>
            </a:r>
          </a:p>
          <a:p>
            <a:pPr marL="0" indent="0" algn="just"/>
            <a:endParaRPr lang="he-IL" sz="2400" b="0" dirty="0" smtClean="0"/>
          </a:p>
          <a:p>
            <a:pPr marL="0" indent="0" algn="just"/>
            <a:r>
              <a:rPr lang="he-IL" sz="3200" b="0" dirty="0" smtClean="0"/>
              <a:t>בימי הביניים היה קיים </a:t>
            </a:r>
            <a:r>
              <a:rPr lang="he-IL" sz="3200" b="0" dirty="0"/>
              <a:t>טשטוש של התפישה הלאומית, בהשפעת הנצרות. </a:t>
            </a:r>
            <a:endParaRPr lang="he-IL" sz="3200" b="0" dirty="0" smtClean="0"/>
          </a:p>
          <a:p>
            <a:pPr marL="0" indent="0" algn="just"/>
            <a:r>
              <a:rPr lang="he-IL" sz="3200" b="0" dirty="0" smtClean="0"/>
              <a:t>זהות  </a:t>
            </a:r>
            <a:r>
              <a:rPr lang="he-IL" sz="3200" b="0" dirty="0"/>
              <a:t>האדם הוגדרה עפ"י </a:t>
            </a:r>
            <a:r>
              <a:rPr lang="he-IL" sz="3200" b="0" dirty="0" smtClean="0"/>
              <a:t>השתייכותו הדתית </a:t>
            </a:r>
            <a:r>
              <a:rPr lang="he-IL" sz="3200" b="0" dirty="0"/>
              <a:t>ולא עפ"י </a:t>
            </a:r>
            <a:r>
              <a:rPr lang="he-IL" sz="3200" b="0" dirty="0" smtClean="0"/>
              <a:t>השתייכותו הלאומית</a:t>
            </a:r>
            <a:r>
              <a:rPr lang="he-IL" sz="3200" b="0" dirty="0"/>
              <a:t>.</a:t>
            </a:r>
          </a:p>
          <a:p>
            <a:endParaRPr lang="he-IL" dirty="0"/>
          </a:p>
        </p:txBody>
      </p:sp>
    </p:spTree>
    <p:extLst>
      <p:ext uri="{BB962C8B-B14F-4D97-AF65-F5344CB8AC3E}">
        <p14:creationId xmlns:p14="http://schemas.microsoft.com/office/powerpoint/2010/main" xmlns="" val="3799625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22960" y="1100628"/>
            <a:ext cx="7520940" cy="3768532"/>
          </a:xfrm>
        </p:spPr>
        <p:txBody>
          <a:bodyPr>
            <a:normAutofit/>
          </a:bodyPr>
          <a:lstStyle/>
          <a:p>
            <a:pPr algn="ctr"/>
            <a:r>
              <a:rPr lang="he-IL" sz="4800" dirty="0">
                <a:solidFill>
                  <a:schemeClr val="accent4"/>
                </a:solidFill>
              </a:rPr>
              <a:t>בראשית העת </a:t>
            </a:r>
            <a:r>
              <a:rPr lang="he-IL" sz="4800" dirty="0" smtClean="0">
                <a:solidFill>
                  <a:schemeClr val="accent4"/>
                </a:solidFill>
              </a:rPr>
              <a:t>החדשה</a:t>
            </a:r>
          </a:p>
          <a:p>
            <a:pPr algn="just"/>
            <a:r>
              <a:rPr lang="he-IL" sz="3200" b="0" dirty="0" smtClean="0"/>
              <a:t>בראשית העת העתיקה, התחילה התגברות של התודעה </a:t>
            </a:r>
            <a:r>
              <a:rPr lang="he-IL" sz="3200" b="0" dirty="0"/>
              <a:t>הלאומית, </a:t>
            </a:r>
            <a:r>
              <a:rPr lang="he-IL" sz="3200" b="0" dirty="0" smtClean="0"/>
              <a:t>בקרב עמים שונים. לדוגמא אנגליה (בזמן מלחמת האזרחים, במאה ה-17) והולנד (בזמן המלחמה עם האימפריה הספרדית במאות ה-16 וה-17). </a:t>
            </a:r>
          </a:p>
          <a:p>
            <a:endParaRPr lang="he-IL" sz="2400" b="0" dirty="0"/>
          </a:p>
          <a:p>
            <a:endParaRPr lang="he-IL" dirty="0"/>
          </a:p>
        </p:txBody>
      </p:sp>
      <p:pic>
        <p:nvPicPr>
          <p:cNvPr id="2054" name="Picture 6" descr="C:\Users\User\AppData\Local\Microsoft\Windows\Temporary Internet Files\Content.IE5\R2C24ICC\MM900283570[1].gif"/>
          <p:cNvPicPr>
            <a:picLocks noChangeAspect="1" noChangeArrowheads="1" noCrop="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563888" y="4941168"/>
            <a:ext cx="1824721" cy="15712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3301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188640"/>
            <a:ext cx="8784976" cy="1800200"/>
          </a:xfrm>
        </p:spPr>
        <p:txBody>
          <a:bodyPr/>
          <a:lstStyle/>
          <a:p>
            <a:pPr algn="ctr"/>
            <a:r>
              <a:rPr lang="he-IL" sz="4800" b="1" dirty="0" smtClean="0">
                <a:solidFill>
                  <a:schemeClr val="accent4"/>
                </a:solidFill>
              </a:rPr>
              <a:t>התפשטות האידיאולוגיה הלאומית באירופה במאה ה-19</a:t>
            </a:r>
            <a:endParaRPr lang="he-IL" sz="4800" b="1" dirty="0">
              <a:solidFill>
                <a:schemeClr val="accent4"/>
              </a:solidFill>
            </a:endParaRPr>
          </a:p>
        </p:txBody>
      </p:sp>
      <p:sp>
        <p:nvSpPr>
          <p:cNvPr id="3" name="מציין מיקום תוכן 2"/>
          <p:cNvSpPr>
            <a:spLocks noGrp="1"/>
          </p:cNvSpPr>
          <p:nvPr>
            <p:ph idx="1"/>
          </p:nvPr>
        </p:nvSpPr>
        <p:spPr>
          <a:xfrm>
            <a:off x="827584" y="1844824"/>
            <a:ext cx="7520940" cy="3579849"/>
          </a:xfrm>
        </p:spPr>
        <p:txBody>
          <a:bodyPr>
            <a:normAutofit/>
          </a:bodyPr>
          <a:lstStyle/>
          <a:p>
            <a:r>
              <a:rPr lang="he-IL" sz="3200" u="sng" dirty="0" smtClean="0"/>
              <a:t>הגורמים</a:t>
            </a:r>
            <a:r>
              <a:rPr lang="he-IL" sz="3200" b="0" dirty="0" smtClean="0"/>
              <a:t>:</a:t>
            </a:r>
          </a:p>
          <a:p>
            <a:pPr marL="457200" indent="-457200">
              <a:buAutoNum type="arabicPeriod"/>
            </a:pPr>
            <a:r>
              <a:rPr lang="he-IL" sz="3200" dirty="0" smtClean="0"/>
              <a:t>המהפכה הצרפתית </a:t>
            </a:r>
            <a:r>
              <a:rPr lang="he-IL" sz="3200" b="0" dirty="0" smtClean="0"/>
              <a:t>שדיברה במפורש על שלטון </a:t>
            </a:r>
            <a:r>
              <a:rPr lang="he-IL" sz="3200" b="0" u="sng" dirty="0" smtClean="0"/>
              <a:t>העם</a:t>
            </a:r>
            <a:r>
              <a:rPr lang="he-IL" sz="3200" b="0" dirty="0" smtClean="0"/>
              <a:t>.</a:t>
            </a:r>
          </a:p>
        </p:txBody>
      </p:sp>
      <p:pic>
        <p:nvPicPr>
          <p:cNvPr id="5124" name="Picture 4" descr="C:\Users\User\AppData\Local\Microsoft\Windows\Temporary Internet Files\Content.IE5\VPL1315C\MP900401510[1].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563888" y="3573016"/>
            <a:ext cx="2081784" cy="3121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1057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lgn="just"/>
            <a:r>
              <a:rPr lang="he-IL" sz="3200" dirty="0" smtClean="0"/>
              <a:t>2. מלחמות  </a:t>
            </a:r>
            <a:r>
              <a:rPr lang="he-IL" sz="3200" dirty="0"/>
              <a:t>נפוליאון </a:t>
            </a:r>
            <a:r>
              <a:rPr lang="he-IL" sz="3200" b="0" dirty="0" smtClean="0"/>
              <a:t>וכיבושיו.</a:t>
            </a:r>
          </a:p>
          <a:p>
            <a:pPr marL="0" indent="0" algn="just"/>
            <a:r>
              <a:rPr lang="he-IL" sz="3200" b="0" dirty="0" smtClean="0"/>
              <a:t>כיבושי נפוליאון הפיצו את רעיונות המהפכה הצרפתית.</a:t>
            </a:r>
            <a:endParaRPr lang="he-IL" sz="3200" b="0" dirty="0"/>
          </a:p>
        </p:txBody>
      </p:sp>
      <p:pic>
        <p:nvPicPr>
          <p:cNvPr id="4" name="Picture 2" descr="C:\Users\User\AppData\Local\Microsoft\Windows\Temporary Internet Files\Content.IE5\VPL1315C\MC900397919[1].wmf"/>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779912" y="4204909"/>
            <a:ext cx="1858971" cy="242813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קורין אלאל - נפוליאון.mp4">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559300" y="3419475"/>
            <a:ext cx="25400" cy="19050"/>
          </a:xfrm>
          <a:prstGeom prst="rect">
            <a:avLst/>
          </a:prstGeom>
        </p:spPr>
      </p:pic>
    </p:spTree>
    <p:extLst>
      <p:ext uri="{BB962C8B-B14F-4D97-AF65-F5344CB8AC3E}">
        <p14:creationId xmlns:p14="http://schemas.microsoft.com/office/powerpoint/2010/main" xmlns="" val="3310179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just"/>
            <a:r>
              <a:rPr lang="he-IL" sz="3200" dirty="0" smtClean="0"/>
              <a:t>2. לשלטונו </a:t>
            </a:r>
            <a:r>
              <a:rPr lang="he-IL" sz="3200" dirty="0"/>
              <a:t>של נפוליאון </a:t>
            </a:r>
            <a:r>
              <a:rPr lang="he-IL" sz="3200" b="0" dirty="0"/>
              <a:t>בארצות שכבש, היתה מגמה לטשטש את המאפיינים התרבותיים המיוחדים שלהם. </a:t>
            </a:r>
          </a:p>
          <a:p>
            <a:pPr marL="0" indent="0" algn="just"/>
            <a:r>
              <a:rPr lang="he-IL" sz="3200" b="0" dirty="0" err="1"/>
              <a:t>הנסיון</a:t>
            </a:r>
            <a:r>
              <a:rPr lang="he-IL" sz="3200" b="0" dirty="0"/>
              <a:t> לטשטוש גרם להתנגדות לשלטונו ומתוך כך התחזקו המאפיינים הלאומיים (אותם רצה להחליש...)</a:t>
            </a:r>
          </a:p>
          <a:p>
            <a:endParaRPr lang="he-IL" dirty="0"/>
          </a:p>
        </p:txBody>
      </p:sp>
    </p:spTree>
    <p:extLst>
      <p:ext uri="{BB962C8B-B14F-4D97-AF65-F5344CB8AC3E}">
        <p14:creationId xmlns:p14="http://schemas.microsoft.com/office/powerpoint/2010/main" xmlns="" val="1638019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gn="just"/>
            <a:r>
              <a:rPr lang="he-IL" sz="3200" dirty="0" smtClean="0"/>
              <a:t>3. הקמת </a:t>
            </a:r>
            <a:r>
              <a:rPr lang="he-IL" sz="3200" dirty="0"/>
              <a:t>תנועות לאומיות</a:t>
            </a:r>
            <a:r>
              <a:rPr lang="he-IL" sz="3200" b="0" dirty="0"/>
              <a:t>, בקרב מיעוטים לאומיים שחיו באימפריות רב לאומיות ותבעו עצמאות מדינית.</a:t>
            </a:r>
          </a:p>
          <a:p>
            <a:endParaRPr lang="he-IL" sz="4000" dirty="0"/>
          </a:p>
        </p:txBody>
      </p:sp>
      <p:pic>
        <p:nvPicPr>
          <p:cNvPr id="6146" name="Picture 2" descr="C:\Users\User\AppData\Local\Microsoft\Windows\Temporary Internet Files\Content.IE5\R2C24ICC\MC900195228[1].wmf"/>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431141" y="3743015"/>
            <a:ext cx="1830629" cy="1345997"/>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User\AppData\Local\Microsoft\Windows\Temporary Internet Files\Content.IE5\6R8ZX5I0\MC900015902[1].wmf"/>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915816" y="3637391"/>
            <a:ext cx="1728192" cy="1356199"/>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C:\Users\User\AppData\Local\Microsoft\Windows\Temporary Internet Files\Content.IE5\VPL1315C\MC900015922[1].wmf"/>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932040" y="3723144"/>
            <a:ext cx="1643117" cy="1278385"/>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C:\Users\User\AppData\Local\Microsoft\Windows\Temporary Internet Files\Content.IE5\PN14J1IZ\MM900178276[1].gif"/>
          <p:cNvPicPr>
            <a:picLocks noChangeAspect="1" noChangeArrowheads="1" noCrop="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867987" y="3415390"/>
            <a:ext cx="1800200" cy="18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19844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זוויות">
  <a:themeElements>
    <a:clrScheme name="יסודי">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וויות">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TotalTime>
  <Words>946</Words>
  <Application>Microsoft Office PowerPoint</Application>
  <PresentationFormat>‫הצגה על המסך (4:3)</PresentationFormat>
  <Paragraphs>96</Paragraphs>
  <Slides>35</Slides>
  <Notes>0</Notes>
  <HiddenSlides>0</HiddenSlides>
  <MMClips>1</MMClips>
  <ScaleCrop>false</ScaleCrop>
  <HeadingPairs>
    <vt:vector size="4" baseType="variant">
      <vt:variant>
        <vt:lpstr>ערכת נושא</vt:lpstr>
      </vt:variant>
      <vt:variant>
        <vt:i4>1</vt:i4>
      </vt:variant>
      <vt:variant>
        <vt:lpstr>כותרות שקופיות</vt:lpstr>
      </vt:variant>
      <vt:variant>
        <vt:i4>35</vt:i4>
      </vt:variant>
    </vt:vector>
  </HeadingPairs>
  <TitlesOfParts>
    <vt:vector size="36" baseType="lpstr">
      <vt:lpstr>זוויות</vt:lpstr>
      <vt:lpstr>הלאומיות</vt:lpstr>
      <vt:lpstr>שקופית 2</vt:lpstr>
      <vt:lpstr>שקופית 3</vt:lpstr>
      <vt:lpstr>שקופית 4</vt:lpstr>
      <vt:lpstr>שקופית 5</vt:lpstr>
      <vt:lpstr>התפשטות האידיאולוגיה הלאומית באירופה במאה ה-19</vt:lpstr>
      <vt:lpstr>שקופית 7</vt:lpstr>
      <vt:lpstr>שקופית 8</vt:lpstr>
      <vt:lpstr>שקופית 9</vt:lpstr>
      <vt:lpstr>דוגמאות</vt:lpstr>
      <vt:lpstr>שקופית 11</vt:lpstr>
      <vt:lpstr>שקופית 12</vt:lpstr>
      <vt:lpstr>איחוד מדינות קטנות למדינה אחת</vt:lpstr>
      <vt:lpstr>שקופית 14</vt:lpstr>
      <vt:lpstr>שקופית 15</vt:lpstr>
      <vt:lpstr>שקופית 16</vt:lpstr>
      <vt:lpstr>סוגי הלאומיות</vt:lpstr>
      <vt:lpstr>שקופית 18</vt:lpstr>
      <vt:lpstr>לאומיות אתנית-הסטורית</vt:lpstr>
      <vt:lpstr>שקופית 20</vt:lpstr>
      <vt:lpstr>מייצגי הזרם הרומנטי</vt:lpstr>
      <vt:lpstr>עקרונות של הלאומיות האתנית-הסטורית</vt:lpstr>
      <vt:lpstr>שקופית 23</vt:lpstr>
      <vt:lpstr>לאומיות ליברלית אזרחית</vt:lpstr>
      <vt:lpstr>עקרונות של הלאומיות הליברלית אזרחית</vt:lpstr>
      <vt:lpstr>שקופית 26</vt:lpstr>
      <vt:lpstr>לסיכום</vt:lpstr>
      <vt:lpstr>שקופית 28</vt:lpstr>
      <vt:lpstr>היסטוריוגרפיה</vt:lpstr>
      <vt:lpstr>לאומיות: תופעה מודרנית או קדומה?</vt:lpstr>
      <vt:lpstr>שקופית 31</vt:lpstr>
      <vt:lpstr>שקופית 32</vt:lpstr>
      <vt:lpstr>מיעוטים אתניים במדינות לאום</vt:lpstr>
      <vt:lpstr>הסכם המיעוטים בפולין</vt:lpstr>
      <vt:lpstr>ומה עם היהודים?!</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התפתחות הלאומיות באירופה במאה ה-19</dc:title>
  <dc:creator>User</dc:creator>
  <cp:lastModifiedBy>Comp</cp:lastModifiedBy>
  <cp:revision>24</cp:revision>
  <dcterms:created xsi:type="dcterms:W3CDTF">2014-10-28T10:38:11Z</dcterms:created>
  <dcterms:modified xsi:type="dcterms:W3CDTF">2014-11-27T16:02:01Z</dcterms:modified>
</cp:coreProperties>
</file>