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30" r:id="rId2"/>
    <p:sldMasterId id="2147484046" r:id="rId3"/>
    <p:sldMasterId id="2147484051" r:id="rId4"/>
    <p:sldMasterId id="2147484405" r:id="rId5"/>
    <p:sldMasterId id="2147484794" r:id="rId6"/>
    <p:sldMasterId id="2147485027" r:id="rId7"/>
    <p:sldMasterId id="2147485031" r:id="rId8"/>
  </p:sldMasterIdLst>
  <p:notesMasterIdLst>
    <p:notesMasterId r:id="rId70"/>
  </p:notesMasterIdLst>
  <p:sldIdLst>
    <p:sldId id="256" r:id="rId9"/>
    <p:sldId id="509" r:id="rId10"/>
    <p:sldId id="572" r:id="rId11"/>
    <p:sldId id="561" r:id="rId12"/>
    <p:sldId id="541" r:id="rId13"/>
    <p:sldId id="542" r:id="rId14"/>
    <p:sldId id="571" r:id="rId15"/>
    <p:sldId id="605" r:id="rId16"/>
    <p:sldId id="609" r:id="rId17"/>
    <p:sldId id="607" r:id="rId18"/>
    <p:sldId id="608" r:id="rId19"/>
    <p:sldId id="610" r:id="rId20"/>
    <p:sldId id="611" r:id="rId21"/>
    <p:sldId id="612" r:id="rId22"/>
    <p:sldId id="613" r:id="rId23"/>
    <p:sldId id="614" r:id="rId24"/>
    <p:sldId id="615" r:id="rId25"/>
    <p:sldId id="616" r:id="rId26"/>
    <p:sldId id="617" r:id="rId27"/>
    <p:sldId id="618" r:id="rId28"/>
    <p:sldId id="619" r:id="rId29"/>
    <p:sldId id="621" r:id="rId30"/>
    <p:sldId id="534" r:id="rId31"/>
    <p:sldId id="566" r:id="rId32"/>
    <p:sldId id="536" r:id="rId33"/>
    <p:sldId id="535" r:id="rId34"/>
    <p:sldId id="537" r:id="rId35"/>
    <p:sldId id="538" r:id="rId36"/>
    <p:sldId id="539" r:id="rId37"/>
    <p:sldId id="540" r:id="rId38"/>
    <p:sldId id="543" r:id="rId39"/>
    <p:sldId id="544" r:id="rId40"/>
    <p:sldId id="582" r:id="rId41"/>
    <p:sldId id="548" r:id="rId42"/>
    <p:sldId id="501" r:id="rId43"/>
    <p:sldId id="567" r:id="rId44"/>
    <p:sldId id="497" r:id="rId45"/>
    <p:sldId id="549" r:id="rId46"/>
    <p:sldId id="502" r:id="rId47"/>
    <p:sldId id="568" r:id="rId48"/>
    <p:sldId id="547" r:id="rId49"/>
    <p:sldId id="550" r:id="rId50"/>
    <p:sldId id="585" r:id="rId51"/>
    <p:sldId id="586" r:id="rId52"/>
    <p:sldId id="587" r:id="rId53"/>
    <p:sldId id="588" r:id="rId54"/>
    <p:sldId id="589" r:id="rId55"/>
    <p:sldId id="590" r:id="rId56"/>
    <p:sldId id="591" r:id="rId57"/>
    <p:sldId id="592" r:id="rId58"/>
    <p:sldId id="593" r:id="rId59"/>
    <p:sldId id="594" r:id="rId60"/>
    <p:sldId id="595" r:id="rId61"/>
    <p:sldId id="596" r:id="rId62"/>
    <p:sldId id="597" r:id="rId63"/>
    <p:sldId id="598" r:id="rId64"/>
    <p:sldId id="599" r:id="rId65"/>
    <p:sldId id="600" r:id="rId66"/>
    <p:sldId id="601" r:id="rId67"/>
    <p:sldId id="602" r:id="rId68"/>
    <p:sldId id="603" r:id="rId69"/>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9F"/>
    <a:srgbClr val="1D4C72"/>
    <a:srgbClr val="FFFFCC"/>
    <a:srgbClr val="717171"/>
    <a:srgbClr val="FFFF99"/>
    <a:srgbClr val="94D1EF"/>
    <a:srgbClr val="F6F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85" autoAdjust="0"/>
    <p:restoredTop sz="86372" autoAdjust="0"/>
  </p:normalViewPr>
  <p:slideViewPr>
    <p:cSldViewPr>
      <p:cViewPr>
        <p:scale>
          <a:sx n="70" d="100"/>
          <a:sy n="70" d="100"/>
        </p:scale>
        <p:origin x="-1140" y="-66"/>
      </p:cViewPr>
      <p:guideLst>
        <p:guide orient="horz" pos="2160"/>
        <p:guide pos="2880"/>
      </p:guideLst>
    </p:cSldViewPr>
  </p:slideViewPr>
  <p:outlineViewPr>
    <p:cViewPr>
      <p:scale>
        <a:sx n="33" d="100"/>
        <a:sy n="33" d="100"/>
      </p:scale>
      <p:origin x="0" y="1182"/>
    </p:cViewPr>
  </p:outlineViewPr>
  <p:notesTextViewPr>
    <p:cViewPr>
      <p:scale>
        <a:sx n="100" d="100"/>
        <a:sy n="100" d="100"/>
      </p:scale>
      <p:origin x="0" y="0"/>
    </p:cViewPr>
  </p:notesTextViewPr>
  <p:sorterViewPr>
    <p:cViewPr>
      <p:scale>
        <a:sx n="66" d="100"/>
        <a:sy n="66" d="100"/>
      </p:scale>
      <p:origin x="0" y="426"/>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3FEF46E-E217-4F3C-9296-EEC8AB36533F}" type="datetimeFigureOut">
              <a:rPr lang="he-IL"/>
              <a:pPr>
                <a:defRPr/>
              </a:pPr>
              <a:t>י"ט/אדר א/תשע"ד</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6E7653C-1D02-4E55-A325-1AE0164BC19D}" type="slidenum">
              <a:rPr lang="he-IL"/>
              <a:pPr>
                <a:defRPr/>
              </a:pPr>
              <a:t>‹#›</a:t>
            </a:fld>
            <a:endParaRPr lang="he-IL" dirty="0"/>
          </a:p>
        </p:txBody>
      </p:sp>
    </p:spTree>
    <p:extLst>
      <p:ext uri="{BB962C8B-B14F-4D97-AF65-F5344CB8AC3E}">
        <p14:creationId xmlns:p14="http://schemas.microsoft.com/office/powerpoint/2010/main" val="243599375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A4F14-10D7-4AF2-82EE-E5272F26F98C}"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77827" name="מציין מיקום של הערות 2"/>
          <p:cNvSpPr>
            <a:spLocks noGrp="1"/>
          </p:cNvSpPr>
          <p:nvPr>
            <p:ph type="body" idx="1"/>
          </p:nvPr>
        </p:nvSpPr>
        <p:spPr bwMode="auto">
          <a:noFill/>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3FF9F9BD-5708-4EBD-BD06-31A1DDAF4377}" type="slidenum">
              <a:rPr lang="he-IL" smtClean="0"/>
              <a:pPr>
                <a:defRPr/>
              </a:pPr>
              <a:t>2</a:t>
            </a:fld>
            <a:endParaRPr lang="he-I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3E74EDD6-F573-4A1C-9F74-B7AA6B436F6B}" type="slidenum">
              <a:rPr lang="he-IL">
                <a:solidFill>
                  <a:prstClr val="black"/>
                </a:solidFill>
              </a:rPr>
              <a:pPr>
                <a:defRPr/>
              </a:pPr>
              <a:t>3</a:t>
            </a:fld>
            <a:endParaRPr lang="he-IL"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79875" name="מציין מיקום של הערות 2"/>
          <p:cNvSpPr>
            <a:spLocks noGrp="1"/>
          </p:cNvSpPr>
          <p:nvPr>
            <p:ph type="body" idx="1"/>
          </p:nvPr>
        </p:nvSpPr>
        <p:spPr bwMode="auto">
          <a:noFill/>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F208CDB-3563-4E79-8143-A8C1D5364318}" type="slidenum">
              <a:rPr lang="he-IL" smtClean="0"/>
              <a:pPr>
                <a:defRPr/>
              </a:pPr>
              <a:t>7</a:t>
            </a:fld>
            <a:endParaRPr lang="he-I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91A6DC3B-0057-41DC-88D3-CB702EA2FE1C}" type="slidenum">
              <a:rPr lang="he-IL">
                <a:solidFill>
                  <a:prstClr val="black"/>
                </a:solidFill>
              </a:rPr>
              <a:pPr>
                <a:defRPr/>
              </a:pPr>
              <a:t>8</a:t>
            </a:fld>
            <a:endParaRPr lang="he-IL"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B335624-80A4-462C-A560-3ECEAD2D1C02}" type="slidenum">
              <a:rPr lang="he-IL">
                <a:solidFill>
                  <a:prstClr val="black"/>
                </a:solidFill>
              </a:rPr>
              <a:pPr>
                <a:defRPr/>
              </a:pPr>
              <a:t>13</a:t>
            </a:fld>
            <a:endParaRPr lang="he-IL"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80899" name="מציין מיקום של הערות 2"/>
          <p:cNvSpPr>
            <a:spLocks noGrp="1"/>
          </p:cNvSpPr>
          <p:nvPr>
            <p:ph type="body" idx="1"/>
          </p:nvPr>
        </p:nvSpPr>
        <p:spPr bwMode="auto">
          <a:noFill/>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2C927E37-2A38-4000-8C29-455182009986}" type="slidenum">
              <a:rPr lang="he-IL" smtClean="0"/>
              <a:pPr>
                <a:defRPr/>
              </a:pPr>
              <a:t>29</a:t>
            </a:fld>
            <a:endParaRPr lang="he-I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82947" name="מציין מיקום של הערות 2"/>
          <p:cNvSpPr>
            <a:spLocks noGrp="1"/>
          </p:cNvSpPr>
          <p:nvPr>
            <p:ph type="body" idx="1"/>
          </p:nvPr>
        </p:nvSpPr>
        <p:spPr bwMode="auto">
          <a:noFill/>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A63925D5-69CD-4020-9C87-0D4B51C9E75F}" type="slidenum">
              <a:rPr lang="he-IL" smtClean="0"/>
              <a:pPr>
                <a:defRPr/>
              </a:pPr>
              <a:t>36</a:t>
            </a:fld>
            <a:endParaRPr lang="he-IL"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8A92965-9318-4558-9F49-1DCEAE41192D}" type="datetime8">
              <a:rPr lang="he-IL"/>
              <a:pPr>
                <a:defRPr/>
              </a:pPr>
              <a:t>19 פברואר 14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9CA42F9-4349-4F37-B5AB-B9F84665D519}" type="slidenum">
              <a:rPr lang="he-IL"/>
              <a:pPr>
                <a:defRPr/>
              </a:pPr>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2518C72-A4C0-4A30-9326-5827D0D9EFC7}" type="datetime8">
              <a:rPr lang="he-IL"/>
              <a:pPr>
                <a:defRPr/>
              </a:pPr>
              <a:t>19 פברואר 14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3AB191-CC61-45F2-BB00-6C59F459DCBF}" type="slidenum">
              <a:rPr lang="he-IL"/>
              <a:pPr>
                <a:defRPr/>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FF5ABC7-84DA-4175-A67B-E7FC6C4BE918}" type="slidenum">
              <a:rPr lang="he-IL"/>
              <a:pPr>
                <a:defRPr/>
              </a:pPr>
              <a:t>‹#›</a:t>
            </a:fld>
            <a:endParaRPr lang="he-I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907ED29-F953-432E-A323-66CA17CC6B18}" type="slidenum">
              <a:rPr lang="he-IL"/>
              <a:pPr>
                <a:defRPr/>
              </a:pPr>
              <a:t>‹#›</a:t>
            </a:fld>
            <a:endParaRPr lang="he-I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F4BA81C-C9AA-4AAD-94A3-CDC933A01238}" type="datetime8">
              <a:rPr lang="he-IL"/>
              <a:pPr>
                <a:defRPr/>
              </a:pPr>
              <a:t>19 פברואר 14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62F5292-0230-483B-A8C5-95F6709B1152}" type="slidenum">
              <a:rPr lang="he-IL"/>
              <a:pPr>
                <a:defRPr/>
              </a:pPr>
              <a:t>‹#›</a:t>
            </a:fld>
            <a:endParaRPr lang="he-I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ED0C0FC-3D58-418C-8E65-9DFF718669DF}" type="slidenum">
              <a:rPr lang="he-IL"/>
              <a:pPr>
                <a:defRPr/>
              </a:pPr>
              <a:t>‹#›</a:t>
            </a:fld>
            <a:endParaRPr lang="he-IL"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A51C177-6F0D-4F22-976A-2F0645C5D530}" type="slidenum">
              <a:rPr lang="he-IL"/>
              <a:pPr>
                <a:defRPr/>
              </a:pPr>
              <a:t>‹#›</a:t>
            </a:fld>
            <a:endParaRPr lang="he-I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E3071D3-8B95-4A95-A861-CABE603EFA03}" type="datetime8">
              <a:rPr lang="he-IL"/>
              <a:pPr>
                <a:defRPr/>
              </a:pPr>
              <a:t>19 פברואר 14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1B1B3DC-FC2A-4AA9-A841-1E9EED60BE7E}" type="slidenum">
              <a:rPr lang="he-IL"/>
              <a:pPr>
                <a:defRPr/>
              </a:pPr>
              <a:t>‹#›</a:t>
            </a:fld>
            <a:endParaRPr lang="he-IL"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42444F5-7021-4308-A2F0-C7A44BD081AE}" type="slidenum">
              <a:rPr lang="he-IL"/>
              <a:pPr>
                <a:defRPr/>
              </a:pPr>
              <a:t>‹#›</a:t>
            </a:fld>
            <a:endParaRPr lang="he-IL"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46A362B-680F-46C3-88C4-B2E25D7FF4FF}" type="slidenum">
              <a:rPr lang="he-IL"/>
              <a:pPr>
                <a:defRPr/>
              </a:pPr>
              <a:t>‹#›</a:t>
            </a:fld>
            <a:endParaRPr lang="he-IL"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574531-0EC3-4B98-9EDC-B2A38BEA8E19}" type="datetime8">
              <a:rPr lang="he-IL"/>
              <a:pPr>
                <a:defRPr/>
              </a:pPr>
              <a:t>19 פברואר 14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6AB17B9-2D5C-42DF-80F8-7911DD9629F8}" type="slidenum">
              <a:rPr lang="he-IL"/>
              <a:pPr>
                <a:defRPr/>
              </a:pPr>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F0E7D5C-8356-4CC5-8F91-0FF18F5ACC92}" type="slidenum">
              <a:rPr lang="he-IL"/>
              <a:pPr>
                <a:defRPr/>
              </a:pPr>
              <a:t>‹#›</a:t>
            </a:fld>
            <a:endParaRPr lang="he-I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616C11E-76E3-4BD5-87A1-03A07E32BCCB}" type="slidenum">
              <a:rPr lang="he-IL"/>
              <a:pPr>
                <a:defRPr/>
              </a:pPr>
              <a:t>‹#›</a:t>
            </a:fld>
            <a:endParaRPr lang="he-IL"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1D4515E-472A-4897-88D6-80FA30173890}" type="slidenum">
              <a:rPr lang="he-IL"/>
              <a:pPr>
                <a:defRPr/>
              </a:pPr>
              <a:t>‹#›</a:t>
            </a:fld>
            <a:endParaRPr lang="he-IL"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57B7EED-3DB6-4E36-B153-A5AC929ED6FA}" type="datetime8">
              <a:rPr lang="he-IL"/>
              <a:pPr>
                <a:defRPr/>
              </a:pPr>
              <a:t>19 פברואר 14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758782C-423C-49C0-AE85-05EEE8892766}" type="slidenum">
              <a:rPr lang="he-IL"/>
              <a:pPr>
                <a:defRPr/>
              </a:pPr>
              <a:t>‹#›</a:t>
            </a:fld>
            <a:endParaRPr lang="he-IL" dirty="0"/>
          </a:p>
        </p:txBody>
      </p:sp>
    </p:spTree>
    <p:extLst>
      <p:ext uri="{BB962C8B-B14F-4D97-AF65-F5344CB8AC3E}">
        <p14:creationId xmlns:p14="http://schemas.microsoft.com/office/powerpoint/2010/main" val="1064100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4513E7F-26DC-41B2-848B-D970FDE70992}" type="slidenum">
              <a:rPr lang="he-IL"/>
              <a:pPr>
                <a:defRPr/>
              </a:pPr>
              <a:t>‹#›</a:t>
            </a:fld>
            <a:endParaRPr lang="he-IL" dirty="0"/>
          </a:p>
        </p:txBody>
      </p:sp>
    </p:spTree>
    <p:extLst>
      <p:ext uri="{BB962C8B-B14F-4D97-AF65-F5344CB8AC3E}">
        <p14:creationId xmlns:p14="http://schemas.microsoft.com/office/powerpoint/2010/main" val="2513766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15F8B1A-2F22-4B41-B525-ED9748B3AD28}" type="slidenum">
              <a:rPr lang="he-IL"/>
              <a:pPr>
                <a:defRPr/>
              </a:pPr>
              <a:t>‹#›</a:t>
            </a:fld>
            <a:endParaRPr lang="he-IL" dirty="0"/>
          </a:p>
        </p:txBody>
      </p:sp>
    </p:spTree>
    <p:extLst>
      <p:ext uri="{BB962C8B-B14F-4D97-AF65-F5344CB8AC3E}">
        <p14:creationId xmlns:p14="http://schemas.microsoft.com/office/powerpoint/2010/main" val="4285266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8A92965-9318-4558-9F49-1DCEAE41192D}" type="datetime8">
              <a:rPr lang="he-IL">
                <a:solidFill>
                  <a:prstClr val="black">
                    <a:tint val="75000"/>
                  </a:prstClr>
                </a:solidFill>
              </a:rPr>
              <a:pPr>
                <a:defRPr/>
              </a:pPr>
              <a:t>19 פברואר 14</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9CA42F9-4349-4F37-B5AB-B9F84665D519}" type="slidenum">
              <a:rPr lang="he-IL"/>
              <a:pPr>
                <a:defRPr/>
              </a:pPr>
              <a:t>‹#›</a:t>
            </a:fld>
            <a:endParaRPr lang="he-IL" dirty="0"/>
          </a:p>
        </p:txBody>
      </p:sp>
    </p:spTree>
    <p:extLst>
      <p:ext uri="{BB962C8B-B14F-4D97-AF65-F5344CB8AC3E}">
        <p14:creationId xmlns:p14="http://schemas.microsoft.com/office/powerpoint/2010/main" val="2206601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F0E7D5C-8356-4CC5-8F91-0FF18F5ACC92}" type="slidenum">
              <a:rPr lang="he-IL"/>
              <a:pPr>
                <a:defRPr/>
              </a:pPr>
              <a:t>‹#›</a:t>
            </a:fld>
            <a:endParaRPr lang="he-IL" dirty="0"/>
          </a:p>
        </p:txBody>
      </p:sp>
    </p:spTree>
    <p:extLst>
      <p:ext uri="{BB962C8B-B14F-4D97-AF65-F5344CB8AC3E}">
        <p14:creationId xmlns:p14="http://schemas.microsoft.com/office/powerpoint/2010/main" val="2215052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E0B6857-3695-4574-B914-8022E7BEA407}" type="slidenum">
              <a:rPr lang="he-IL"/>
              <a:pPr>
                <a:defRPr/>
              </a:pPr>
              <a:t>‹#›</a:t>
            </a:fld>
            <a:endParaRPr lang="he-IL" dirty="0"/>
          </a:p>
        </p:txBody>
      </p:sp>
    </p:spTree>
    <p:extLst>
      <p:ext uri="{BB962C8B-B14F-4D97-AF65-F5344CB8AC3E}">
        <p14:creationId xmlns:p14="http://schemas.microsoft.com/office/powerpoint/2010/main" val="710872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5861572-EEDC-4E7D-9F18-ADEEE59C1428}" type="datetime8">
              <a:rPr lang="he-IL">
                <a:solidFill>
                  <a:prstClr val="black">
                    <a:tint val="75000"/>
                  </a:prstClr>
                </a:solidFill>
              </a:rPr>
              <a:pPr>
                <a:defRPr/>
              </a:pPr>
              <a:t>19 פברואר 14</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6402DF-7568-4E1F-BEF6-0490FC2A185D}" type="slidenum">
              <a:rPr lang="he-IL"/>
              <a:pPr>
                <a:defRPr/>
              </a:pPr>
              <a:t>‹#›</a:t>
            </a:fld>
            <a:endParaRPr lang="he-IL" dirty="0"/>
          </a:p>
        </p:txBody>
      </p:sp>
    </p:spTree>
    <p:extLst>
      <p:ext uri="{BB962C8B-B14F-4D97-AF65-F5344CB8AC3E}">
        <p14:creationId xmlns:p14="http://schemas.microsoft.com/office/powerpoint/2010/main" val="3319761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3B9F3D1-F4CE-40A0-9F19-F21C0C39739B}" type="slidenum">
              <a:rPr lang="he-IL">
                <a:solidFill>
                  <a:srgbClr val="FFFFFF">
                    <a:lumMod val="65000"/>
                  </a:srgbClr>
                </a:solidFill>
              </a:rPr>
              <a:pPr>
                <a:defRPr/>
              </a:pPr>
              <a:t>‹#›</a:t>
            </a:fld>
            <a:endParaRPr lang="he-IL" dirty="0">
              <a:solidFill>
                <a:srgbClr val="FFFFFF">
                  <a:lumMod val="65000"/>
                </a:srgbClr>
              </a:solidFill>
            </a:endParaRPr>
          </a:p>
        </p:txBody>
      </p:sp>
    </p:spTree>
    <p:extLst>
      <p:ext uri="{BB962C8B-B14F-4D97-AF65-F5344CB8AC3E}">
        <p14:creationId xmlns:p14="http://schemas.microsoft.com/office/powerpoint/2010/main" val="317738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E0B6857-3695-4574-B914-8022E7BEA407}" type="slidenum">
              <a:rPr lang="he-IL"/>
              <a:pPr>
                <a:defRPr/>
              </a:pPr>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5861572-EEDC-4E7D-9F18-ADEEE59C1428}" type="datetime8">
              <a:rPr lang="he-IL"/>
              <a:pPr>
                <a:defRPr/>
              </a:pPr>
              <a:t>19 פברואר 14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86402DF-7568-4E1F-BEF6-0490FC2A185D}" type="slidenum">
              <a:rPr lang="he-IL"/>
              <a:pPr>
                <a:defRPr/>
              </a:pPr>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40C5BC32-74E6-43B8-ABE1-CC45AB70251D}" type="slidenum">
              <a:rPr lang="he-IL"/>
              <a:pPr>
                <a:defRPr/>
              </a:pPr>
              <a:t>‹#›</a:t>
            </a:fld>
            <a:endParaRPr lang="he-IL" dirty="0"/>
          </a:p>
        </p:txBody>
      </p:sp>
    </p:spTree>
    <p:extLst>
      <p:ext uri="{BB962C8B-B14F-4D97-AF65-F5344CB8AC3E}">
        <p14:creationId xmlns:p14="http://schemas.microsoft.com/office/powerpoint/2010/main" val="136848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8A9C9C93-FD02-49F5-BE6F-90EF5122843C}" type="slidenum">
              <a:rPr lang="he-IL"/>
              <a:pPr>
                <a:defRPr/>
              </a:pPr>
              <a:t>‹#›</a:t>
            </a:fld>
            <a:endParaRPr lang="he-IL" dirty="0"/>
          </a:p>
        </p:txBody>
      </p:sp>
    </p:spTree>
    <p:extLst>
      <p:ext uri="{BB962C8B-B14F-4D97-AF65-F5344CB8AC3E}">
        <p14:creationId xmlns:p14="http://schemas.microsoft.com/office/powerpoint/2010/main" val="265572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B82D0E9-70F2-45CC-86FF-AFBE6A742075}" type="datetime8">
              <a:rPr lang="he-IL"/>
              <a:pPr>
                <a:defRPr/>
              </a:pPr>
              <a:t>19 פברואר 14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A538B7E-5FBE-4EA4-A2EE-C8FF6B932F57}" type="slidenum">
              <a:rPr lang="he-IL"/>
              <a:pPr>
                <a:defRPr/>
              </a:pPr>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25BF863-77B6-49CC-9D0E-97DAC1C7701B}" type="slidenum">
              <a:rPr lang="he-IL"/>
              <a:pPr>
                <a:defRPr/>
              </a:pPr>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78E2526-2AA1-4AD2-B3CE-9AC2CBAFF632}" type="slidenum">
              <a:rPr lang="he-IL"/>
              <a:pPr>
                <a:defRPr/>
              </a:pPr>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1430F3-E623-4E29-B1B1-23024F91108C}" type="datetime8">
              <a:rPr lang="he-IL"/>
              <a:pPr>
                <a:defRPr/>
              </a:pPr>
              <a:t>19 פברואר 14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058105A-45BD-4EB8-84F8-807B4C956E5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06" r:id="rId4"/>
    <p:sldLayoutId id="2147485038" r:id="rId5"/>
    <p:sldLayoutId id="2147485039"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8B6050B-1F96-4883-B489-C79ACF4929AA}" type="datetime8">
              <a:rPr lang="he-IL"/>
              <a:pPr>
                <a:defRPr/>
              </a:pPr>
              <a:t>19 פברואר 14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F6CA2A5-54C4-41EB-A283-43749772726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11" r:id="rId1"/>
    <p:sldLayoutId id="2147485012" r:id="rId2"/>
    <p:sldLayoutId id="214748501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B87609D-B9D5-47B1-99B5-56408DEA61B8}" type="datetime8">
              <a:rPr lang="he-IL"/>
              <a:pPr>
                <a:defRPr/>
              </a:pPr>
              <a:t>19 פברואר 14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71C7BA5-7AE6-4974-AE1E-07114F633CE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B8C1943-7418-4882-9492-DBD7B00E7E82}" type="datetime8">
              <a:rPr lang="he-IL"/>
              <a:pPr>
                <a:defRPr/>
              </a:pPr>
              <a:t>19 פברואר 14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B4EFDCA-8C39-41A4-A8D8-067C37262C4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BD806D-416F-4AA5-B62C-A029E7B2191A}" type="datetime8">
              <a:rPr lang="he-IL"/>
              <a:pPr>
                <a:defRPr/>
              </a:pPr>
              <a:t>19 פברואר 14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850D7C5-18D3-4E28-AB3B-F65E1E78B34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374CC44-435F-4354-A7B5-329121D5DCA6}" type="datetime8">
              <a:rPr lang="he-IL"/>
              <a:pPr>
                <a:defRPr/>
              </a:pPr>
              <a:t>19 פברואר 14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86ED391-1B83-4858-8BE2-7720A76978E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15B7F5F-0EDD-4E45-838A-4A51B642A6C0}" type="datetime8">
              <a:rPr lang="he-IL"/>
              <a:pPr>
                <a:defRPr/>
              </a:pPr>
              <a:t>19 פברואר 14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CC49E7F-AD68-4DF1-85F0-EACFA3656DC3}" type="slidenum">
              <a:rPr lang="he-IL"/>
              <a:pPr>
                <a:defRPr/>
              </a:pPr>
              <a:t>‹#›</a:t>
            </a:fld>
            <a:endParaRPr lang="he-IL" dirty="0"/>
          </a:p>
        </p:txBody>
      </p:sp>
    </p:spTree>
    <p:extLst>
      <p:ext uri="{BB962C8B-B14F-4D97-AF65-F5344CB8AC3E}">
        <p14:creationId xmlns:p14="http://schemas.microsoft.com/office/powerpoint/2010/main" val="610492836"/>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1430F3-E623-4E29-B1B1-23024F91108C}" type="datetime8">
              <a:rPr lang="he-IL">
                <a:solidFill>
                  <a:prstClr val="black">
                    <a:tint val="75000"/>
                  </a:prstClr>
                </a:solidFill>
              </a:rPr>
              <a:pPr>
                <a:defRPr/>
              </a:pPr>
              <a:t>19 פברואר 14</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058105A-45BD-4EB8-84F8-807B4C956E5E}" type="slidenum">
              <a:rPr lang="he-IL"/>
              <a:pPr>
                <a:defRPr/>
              </a:pPr>
              <a:t>‹#›</a:t>
            </a:fld>
            <a:endParaRPr lang="he-IL" dirty="0"/>
          </a:p>
        </p:txBody>
      </p:sp>
    </p:spTree>
    <p:extLst>
      <p:ext uri="{BB962C8B-B14F-4D97-AF65-F5344CB8AC3E}">
        <p14:creationId xmlns:p14="http://schemas.microsoft.com/office/powerpoint/2010/main" val="580928671"/>
      </p:ext>
    </p:extLst>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1222723"/>
            <a:ext cx="8215312"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p:nvSpPr>
        <p:spPr>
          <a:xfrm>
            <a:off x="539552" y="1196752"/>
            <a:ext cx="816292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a:solidFill>
                  <a:srgbClr val="1D4C72"/>
                </a:solidFill>
                <a:latin typeface="+mn-lt"/>
                <a:cs typeface="+mn-cs"/>
              </a:rPr>
              <a:t>פוטוסינתזה</a:t>
            </a:r>
          </a:p>
        </p:txBody>
      </p:sp>
      <p:sp>
        <p:nvSpPr>
          <p:cNvPr id="25605" name="Rectangle 18"/>
          <p:cNvSpPr>
            <a:spLocks noChangeArrowheads="1"/>
          </p:cNvSpPr>
          <p:nvPr/>
        </p:nvSpPr>
        <p:spPr bwMode="auto">
          <a:xfrm>
            <a:off x="7243763" y="1906984"/>
            <a:ext cx="1439862" cy="369888"/>
          </a:xfrm>
          <a:prstGeom prst="rect">
            <a:avLst/>
          </a:prstGeom>
          <a:noFill/>
          <a:ln w="9525">
            <a:noFill/>
            <a:miter lim="800000"/>
            <a:headEnd/>
            <a:tailEnd/>
          </a:ln>
        </p:spPr>
        <p:txBody>
          <a:bodyPr wrap="none">
            <a:spAutoFit/>
          </a:bodyPr>
          <a:lstStyle/>
          <a:p>
            <a:r>
              <a:rPr lang="he-IL" b="1" dirty="0">
                <a:solidFill>
                  <a:srgbClr val="1D4C72"/>
                </a:solidFill>
                <a:latin typeface="Calibri" pitchFamily="34" charset="0"/>
              </a:rPr>
              <a:t>נושאי השיעור</a:t>
            </a:r>
          </a:p>
        </p:txBody>
      </p:sp>
      <p:pic>
        <p:nvPicPr>
          <p:cNvPr id="25606" name="Picture 10"/>
          <p:cNvPicPr>
            <a:picLocks noChangeAspect="1" noChangeArrowheads="1"/>
          </p:cNvPicPr>
          <p:nvPr/>
        </p:nvPicPr>
        <p:blipFill>
          <a:blip r:embed="rId4" cstate="print"/>
          <a:srcRect/>
          <a:stretch>
            <a:fillRect/>
          </a:stretch>
        </p:blipFill>
        <p:spPr bwMode="auto">
          <a:xfrm>
            <a:off x="467544" y="4437112"/>
            <a:ext cx="4022740" cy="2076565"/>
          </a:xfrm>
          <a:prstGeom prst="rect">
            <a:avLst/>
          </a:prstGeom>
          <a:noFill/>
          <a:ln w="9525">
            <a:noFill/>
            <a:miter lim="800000"/>
            <a:headEnd/>
            <a:tailEnd/>
          </a:ln>
        </p:spPr>
      </p:pic>
      <p:sp>
        <p:nvSpPr>
          <p:cNvPr id="8" name="שמש 7"/>
          <p:cNvSpPr/>
          <p:nvPr/>
        </p:nvSpPr>
        <p:spPr bwMode="auto">
          <a:xfrm>
            <a:off x="611560" y="4509120"/>
            <a:ext cx="942157" cy="89770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5608" name="Rectangle 18"/>
          <p:cNvSpPr>
            <a:spLocks noChangeArrowheads="1"/>
          </p:cNvSpPr>
          <p:nvPr/>
        </p:nvSpPr>
        <p:spPr bwMode="auto">
          <a:xfrm>
            <a:off x="7183438" y="4787304"/>
            <a:ext cx="1535112" cy="369888"/>
          </a:xfrm>
          <a:prstGeom prst="rect">
            <a:avLst/>
          </a:prstGeom>
          <a:noFill/>
          <a:ln w="9525">
            <a:noFill/>
            <a:miter lim="800000"/>
            <a:headEnd/>
            <a:tailEnd/>
          </a:ln>
        </p:spPr>
        <p:txBody>
          <a:bodyPr wrap="none">
            <a:spAutoFit/>
          </a:bodyPr>
          <a:lstStyle/>
          <a:p>
            <a:r>
              <a:rPr lang="he-IL" b="1" dirty="0">
                <a:solidFill>
                  <a:srgbClr val="1D4C72"/>
                </a:solidFill>
                <a:latin typeface="Calibri" pitchFamily="34" charset="0"/>
              </a:rPr>
              <a:t>מצגות קשורות</a:t>
            </a:r>
          </a:p>
        </p:txBody>
      </p:sp>
      <p:sp>
        <p:nvSpPr>
          <p:cNvPr id="10" name="Rectangle 17"/>
          <p:cNvSpPr/>
          <p:nvPr/>
        </p:nvSpPr>
        <p:spPr>
          <a:xfrm>
            <a:off x="5435600" y="5194201"/>
            <a:ext cx="3279775" cy="8270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נשימה תאית</a:t>
            </a:r>
          </a:p>
          <a:p>
            <a:pPr fontAlgn="auto">
              <a:spcBef>
                <a:spcPts val="0"/>
              </a:spcBef>
              <a:spcAft>
                <a:spcPts val="0"/>
              </a:spcAft>
              <a:buFontTx/>
              <a:buBlip>
                <a:blip r:embed="rId5"/>
              </a:buBlip>
              <a:defRPr/>
            </a:pPr>
            <a:r>
              <a:rPr lang="he-IL" sz="2000" dirty="0">
                <a:solidFill>
                  <a:schemeClr val="tx1"/>
                </a:solidFill>
              </a:rPr>
              <a:t> נשימה תאית ופוטוסינתזה</a:t>
            </a:r>
          </a:p>
          <a:p>
            <a:pPr fontAlgn="auto">
              <a:spcBef>
                <a:spcPts val="0"/>
              </a:spcBef>
              <a:spcAft>
                <a:spcPts val="0"/>
              </a:spcAft>
              <a:defRPr/>
            </a:pPr>
            <a:r>
              <a:rPr lang="he-IL" sz="2000" dirty="0">
                <a:solidFill>
                  <a:schemeClr val="tx1"/>
                </a:solidFill>
              </a:rPr>
              <a:t> </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p:txBody>
      </p:sp>
      <p:sp>
        <p:nvSpPr>
          <p:cNvPr id="11" name="TextBox 10"/>
          <p:cNvSpPr txBox="1"/>
          <p:nvPr/>
        </p:nvSpPr>
        <p:spPr>
          <a:xfrm>
            <a:off x="107504" y="332656"/>
            <a:ext cx="8609582" cy="83099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4800" b="1" dirty="0" smtClean="0">
                <a:solidFill>
                  <a:srgbClr val="FF6600"/>
                </a:solidFill>
                <a:latin typeface="+mn-lt"/>
                <a:cs typeface="+mn-cs"/>
              </a:rPr>
              <a:t>התא – מבנה ותפקוד</a:t>
            </a:r>
            <a:endParaRPr lang="he-IL" sz="4800" b="1" dirty="0">
              <a:solidFill>
                <a:srgbClr val="FF6600"/>
              </a:solidFill>
              <a:latin typeface="+mn-lt"/>
              <a:cs typeface="+mn-cs"/>
            </a:endParaRPr>
          </a:p>
        </p:txBody>
      </p:sp>
      <p:sp>
        <p:nvSpPr>
          <p:cNvPr id="12" name="Rectangle 17"/>
          <p:cNvSpPr/>
          <p:nvPr/>
        </p:nvSpPr>
        <p:spPr>
          <a:xfrm>
            <a:off x="517525" y="2264965"/>
            <a:ext cx="8143875" cy="202813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a:t>
            </a:r>
            <a:r>
              <a:rPr lang="he-IL" sz="2000" dirty="0" smtClean="0">
                <a:solidFill>
                  <a:schemeClr val="tx1"/>
                </a:solidFill>
              </a:rPr>
              <a:t>תהליך הפוטוסינתזה – מגיבים ותוצרים</a:t>
            </a: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הכלורופלסט </a:t>
            </a:r>
            <a:endParaRPr lang="he-IL" sz="2000" dirty="0" smtClean="0">
              <a:solidFill>
                <a:schemeClr val="tx1"/>
              </a:solidFill>
            </a:endParaRPr>
          </a:p>
          <a:p>
            <a:pPr fontAlgn="auto">
              <a:spcBef>
                <a:spcPts val="0"/>
              </a:spcBef>
              <a:spcAft>
                <a:spcPts val="0"/>
              </a:spcAft>
              <a:buFontTx/>
              <a:buBlip>
                <a:blip r:embed="rId5"/>
              </a:buBlip>
              <a:defRPr/>
            </a:pPr>
            <a:r>
              <a:rPr lang="he-IL" sz="2000" dirty="0" smtClean="0">
                <a:solidFill>
                  <a:schemeClr val="tx1"/>
                </a:solidFill>
              </a:rPr>
              <a:t> הפיוניות</a:t>
            </a:r>
          </a:p>
          <a:p>
            <a:pPr fontAlgn="auto">
              <a:spcBef>
                <a:spcPts val="0"/>
              </a:spcBef>
              <a:spcAft>
                <a:spcPts val="0"/>
              </a:spcAft>
              <a:buFontTx/>
              <a:buBlip>
                <a:blip r:embed="rId5"/>
              </a:buBlip>
              <a:defRPr/>
            </a:pPr>
            <a:r>
              <a:rPr lang="he-IL" sz="2000" dirty="0" smtClean="0">
                <a:solidFill>
                  <a:schemeClr val="tx1"/>
                </a:solidFill>
              </a:rPr>
              <a:t> תפקיד </a:t>
            </a:r>
            <a:r>
              <a:rPr lang="he-IL" sz="2000" dirty="0">
                <a:solidFill>
                  <a:schemeClr val="tx1"/>
                </a:solidFill>
              </a:rPr>
              <a:t>הפוטוסינתזה בחיי </a:t>
            </a:r>
            <a:r>
              <a:rPr lang="he-IL" sz="2000" dirty="0" smtClean="0">
                <a:solidFill>
                  <a:schemeClr val="tx1"/>
                </a:solidFill>
              </a:rPr>
              <a:t>הצמח</a:t>
            </a:r>
          </a:p>
          <a:p>
            <a:pPr fontAlgn="auto">
              <a:spcBef>
                <a:spcPts val="0"/>
              </a:spcBef>
              <a:spcAft>
                <a:spcPts val="0"/>
              </a:spcAft>
              <a:buFontTx/>
              <a:buBlip>
                <a:blip r:embed="rId5"/>
              </a:buBlip>
              <a:defRPr/>
            </a:pPr>
            <a:r>
              <a:rPr lang="he-IL" sz="2000" dirty="0">
                <a:solidFill>
                  <a:schemeClr val="tx1"/>
                </a:solidFill>
              </a:rPr>
              <a:t> חשיבות הפוטוסינתזה למערכת </a:t>
            </a:r>
            <a:r>
              <a:rPr lang="he-IL" sz="2000" dirty="0" smtClean="0">
                <a:solidFill>
                  <a:schemeClr val="tx1"/>
                </a:solidFill>
              </a:rPr>
              <a:t>האקולוגית</a:t>
            </a:r>
          </a:p>
          <a:p>
            <a:pPr fontAlgn="auto">
              <a:spcBef>
                <a:spcPts val="0"/>
              </a:spcBef>
              <a:spcAft>
                <a:spcPts val="0"/>
              </a:spcAft>
              <a:buFontTx/>
              <a:buBlip>
                <a:blip r:embed="rId5"/>
              </a:buBlip>
              <a:defRPr/>
            </a:pPr>
            <a:r>
              <a:rPr lang="he-IL" sz="2000" dirty="0" smtClean="0">
                <a:solidFill>
                  <a:schemeClr val="tx1"/>
                </a:solidFill>
              </a:rPr>
              <a:t> </a:t>
            </a:r>
            <a:r>
              <a:rPr lang="he-IL" sz="2000" dirty="0">
                <a:solidFill>
                  <a:schemeClr val="tx1"/>
                </a:solidFill>
              </a:rPr>
              <a:t>הגורמים המשפיעים על קצב הפוטוסינתזה</a:t>
            </a:r>
          </a:p>
          <a:p>
            <a:pPr fontAlgn="auto">
              <a:spcBef>
                <a:spcPts val="0"/>
              </a:spcBef>
              <a:spcAft>
                <a:spcPts val="0"/>
              </a:spcAft>
              <a:defRPr/>
            </a:pPr>
            <a:r>
              <a:rPr lang="he-IL" sz="2000" dirty="0">
                <a:solidFill>
                  <a:schemeClr val="tx1"/>
                </a:solidFill>
              </a:rPr>
              <a:t> </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7C53BC91-81E2-41D6-B3A5-841D3FBD4380}" type="slidenum">
              <a:rPr lang="he-IL" smtClean="0">
                <a:solidFill>
                  <a:srgbClr val="A6A6A6"/>
                </a:solidFill>
              </a:rPr>
              <a:pPr>
                <a:defRPr/>
              </a:pPr>
              <a:t>10</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7348" name="כותרת 12"/>
          <p:cNvSpPr>
            <a:spLocks noGrp="1"/>
          </p:cNvSpPr>
          <p:nvPr>
            <p:ph type="title" idx="4294967295"/>
          </p:nvPr>
        </p:nvSpPr>
        <p:spPr bwMode="auto">
          <a:xfrm>
            <a:off x="457200" y="142875"/>
            <a:ext cx="8229600" cy="368300"/>
          </a:xfrm>
          <a:prstGeom prst="rect">
            <a:avLst/>
          </a:prstGeom>
          <a:extLst/>
        </p:spPr>
        <p:txBody>
          <a:bodyPr/>
          <a:lstStyle/>
          <a:p>
            <a:pPr>
              <a:defRPr/>
            </a:pPr>
            <a:r>
              <a:rPr lang="he-IL" sz="1800" b="1" dirty="0" smtClean="0">
                <a:solidFill>
                  <a:srgbClr val="FF6600"/>
                </a:solidFill>
              </a:rPr>
              <a:t>שלבי הפוטוסינתזה</a:t>
            </a:r>
            <a:endParaRPr lang="he-IL" sz="1800" dirty="0" smtClean="0">
              <a:solidFill>
                <a:schemeClr val="accent6">
                  <a:lumMod val="50000"/>
                  <a:lumOff val="50000"/>
                </a:schemeClr>
              </a:solidFill>
            </a:endParaRPr>
          </a:p>
        </p:txBody>
      </p:sp>
      <p:sp>
        <p:nvSpPr>
          <p:cNvPr id="57349" name="מלבן 1"/>
          <p:cNvSpPr>
            <a:spLocks noChangeArrowheads="1"/>
          </p:cNvSpPr>
          <p:nvPr/>
        </p:nvSpPr>
        <p:spPr bwMode="auto">
          <a:xfrm>
            <a:off x="206375" y="669925"/>
            <a:ext cx="8551863" cy="6186309"/>
          </a:xfrm>
          <a:prstGeom prst="rect">
            <a:avLst/>
          </a:prstGeom>
          <a:noFill/>
          <a:ln>
            <a:noFill/>
          </a:ln>
          <a:extLst/>
        </p:spPr>
        <p:txBody>
          <a:bodyPr>
            <a:spAutoFit/>
          </a:bodyPr>
          <a:lstStyle/>
          <a:p>
            <a:pPr>
              <a:defRPr/>
            </a:pPr>
            <a:r>
              <a:rPr lang="he-IL" dirty="0">
                <a:solidFill>
                  <a:srgbClr val="000000"/>
                </a:solidFill>
              </a:rPr>
              <a:t>בתהליך הפוטוסינתזה </a:t>
            </a:r>
            <a:r>
              <a:rPr lang="he-IL" dirty="0" smtClean="0">
                <a:solidFill>
                  <a:srgbClr val="000000"/>
                </a:solidFill>
              </a:rPr>
              <a:t>שני שלבים, </a:t>
            </a:r>
            <a:r>
              <a:rPr lang="he-IL" dirty="0">
                <a:solidFill>
                  <a:srgbClr val="000000"/>
                </a:solidFill>
              </a:rPr>
              <a:t>המתרחשים במדורים שונים בכלורופלסט:</a:t>
            </a:r>
            <a:endParaRPr lang="he-IL" sz="1000" dirty="0">
              <a:solidFill>
                <a:srgbClr val="000000"/>
              </a:solidFill>
            </a:endParaRPr>
          </a:p>
          <a:p>
            <a:pPr>
              <a:defRPr/>
            </a:pPr>
            <a:r>
              <a:rPr lang="he-IL" b="1" dirty="0">
                <a:solidFill>
                  <a:schemeClr val="accent3"/>
                </a:solidFill>
              </a:rPr>
              <a:t>1. שלב קליטת אנרגיית האור והמרתה לאנרגיה כימית – מתרחש ב</a:t>
            </a:r>
            <a:r>
              <a:rPr lang="he-IL" b="1" u="sng" dirty="0">
                <a:solidFill>
                  <a:schemeClr val="accent3"/>
                </a:solidFill>
              </a:rPr>
              <a:t>תילקואידים</a:t>
            </a:r>
            <a:r>
              <a:rPr lang="he-IL" dirty="0">
                <a:solidFill>
                  <a:srgbClr val="000000"/>
                </a:solidFill>
              </a:rPr>
              <a:t>.</a:t>
            </a:r>
          </a:p>
          <a:p>
            <a:pPr lvl="1">
              <a:defRPr/>
            </a:pPr>
            <a:r>
              <a:rPr lang="he-IL" dirty="0">
                <a:solidFill>
                  <a:srgbClr val="000000"/>
                </a:solidFill>
              </a:rPr>
              <a:t>בשלב זה אנרגיית האור נקלטת </a:t>
            </a:r>
            <a:r>
              <a:rPr lang="he-IL" dirty="0" smtClean="0">
                <a:solidFill>
                  <a:srgbClr val="000000"/>
                </a:solidFill>
              </a:rPr>
              <a:t>על ידי </a:t>
            </a:r>
            <a:r>
              <a:rPr lang="he-IL" dirty="0">
                <a:solidFill>
                  <a:srgbClr val="000000"/>
                </a:solidFill>
              </a:rPr>
              <a:t>הכלורופיל וגורמת </a:t>
            </a:r>
            <a:r>
              <a:rPr lang="he-IL" dirty="0" err="1" smtClean="0">
                <a:solidFill>
                  <a:srgbClr val="000000"/>
                </a:solidFill>
              </a:rPr>
              <a:t>לעֵירוּ</a:t>
            </a:r>
            <a:r>
              <a:rPr lang="he-IL" dirty="0" smtClean="0">
                <a:solidFill>
                  <a:srgbClr val="000000"/>
                </a:solidFill>
              </a:rPr>
              <a:t>רו</a:t>
            </a:r>
            <a:r>
              <a:rPr lang="he-IL" dirty="0">
                <a:solidFill>
                  <a:srgbClr val="000000"/>
                </a:solidFill>
              </a:rPr>
              <a:t>, ובעקבות כך:</a:t>
            </a:r>
          </a:p>
          <a:p>
            <a:pPr lvl="1">
              <a:buFont typeface="Arial" pitchFamily="34" charset="0"/>
              <a:buChar char="•"/>
              <a:defRPr/>
            </a:pPr>
            <a:r>
              <a:rPr lang="he-IL" dirty="0">
                <a:solidFill>
                  <a:srgbClr val="000000"/>
                </a:solidFill>
              </a:rPr>
              <a:t> המים </a:t>
            </a:r>
            <a:r>
              <a:rPr lang="en-US" dirty="0">
                <a:solidFill>
                  <a:srgbClr val="038EED"/>
                </a:solidFill>
              </a:rPr>
              <a:t>H</a:t>
            </a:r>
            <a:r>
              <a:rPr lang="en-US" baseline="-25000" dirty="0">
                <a:solidFill>
                  <a:srgbClr val="038EED"/>
                </a:solidFill>
              </a:rPr>
              <a:t>2</a:t>
            </a:r>
            <a:r>
              <a:rPr lang="en-US" dirty="0">
                <a:solidFill>
                  <a:srgbClr val="038EED"/>
                </a:solidFill>
              </a:rPr>
              <a:t>O</a:t>
            </a:r>
            <a:r>
              <a:rPr lang="he-IL" dirty="0">
                <a:solidFill>
                  <a:srgbClr val="038EED"/>
                </a:solidFill>
              </a:rPr>
              <a:t> </a:t>
            </a:r>
            <a:r>
              <a:rPr lang="he-IL" dirty="0">
                <a:solidFill>
                  <a:srgbClr val="000000"/>
                </a:solidFill>
              </a:rPr>
              <a:t>מתפרקים לחמצן ומימן</a:t>
            </a:r>
          </a:p>
          <a:p>
            <a:pPr lvl="1">
              <a:buFont typeface="Arial" pitchFamily="34" charset="0"/>
              <a:buChar char="•"/>
              <a:defRPr/>
            </a:pPr>
            <a:r>
              <a:rPr lang="he-IL" dirty="0">
                <a:solidFill>
                  <a:srgbClr val="000000"/>
                </a:solidFill>
              </a:rPr>
              <a:t> החמצן נפלט החוצה</a:t>
            </a:r>
          </a:p>
          <a:p>
            <a:pPr lvl="1">
              <a:buFont typeface="Arial" pitchFamily="34" charset="0"/>
              <a:buChar char="•"/>
              <a:defRPr/>
            </a:pPr>
            <a:r>
              <a:rPr lang="he-IL" dirty="0">
                <a:solidFill>
                  <a:srgbClr val="000000"/>
                </a:solidFill>
              </a:rPr>
              <a:t> המימן נקלט </a:t>
            </a:r>
            <a:r>
              <a:rPr lang="he-IL" dirty="0" smtClean="0">
                <a:solidFill>
                  <a:srgbClr val="000000"/>
                </a:solidFill>
              </a:rPr>
              <a:t>על ידי </a:t>
            </a:r>
            <a:r>
              <a:rPr lang="he-IL" dirty="0">
                <a:solidFill>
                  <a:srgbClr val="000000"/>
                </a:solidFill>
              </a:rPr>
              <a:t>נשא </a:t>
            </a:r>
            <a:r>
              <a:rPr lang="he-IL" dirty="0" smtClean="0">
                <a:solidFill>
                  <a:srgbClr val="000000"/>
                </a:solidFill>
              </a:rPr>
              <a:t>מימנים </a:t>
            </a:r>
            <a:r>
              <a:rPr lang="en-US" dirty="0">
                <a:solidFill>
                  <a:srgbClr val="000000"/>
                </a:solidFill>
              </a:rPr>
              <a:t>NADP</a:t>
            </a:r>
            <a:r>
              <a:rPr lang="en-US" baseline="30000" dirty="0">
                <a:solidFill>
                  <a:srgbClr val="000000"/>
                </a:solidFill>
              </a:rPr>
              <a:t>+</a:t>
            </a:r>
            <a:r>
              <a:rPr lang="he-IL" dirty="0">
                <a:solidFill>
                  <a:srgbClr val="000000"/>
                </a:solidFill>
              </a:rPr>
              <a:t> </a:t>
            </a:r>
          </a:p>
          <a:p>
            <a:pPr lvl="1">
              <a:buFont typeface="Arial" pitchFamily="34" charset="0"/>
              <a:buChar char="•"/>
              <a:defRPr/>
            </a:pPr>
            <a:r>
              <a:rPr lang="he-IL" dirty="0">
                <a:solidFill>
                  <a:srgbClr val="000000"/>
                </a:solidFill>
              </a:rPr>
              <a:t> נפלטת אנרגיה המנוצלת לבניית </a:t>
            </a:r>
            <a:r>
              <a:rPr lang="en-US" dirty="0">
                <a:solidFill>
                  <a:srgbClr val="000000"/>
                </a:solidFill>
              </a:rPr>
              <a:t>ATP</a:t>
            </a:r>
            <a:r>
              <a:rPr lang="he-IL" dirty="0">
                <a:solidFill>
                  <a:srgbClr val="000000"/>
                </a:solidFill>
              </a:rPr>
              <a:t> </a:t>
            </a:r>
            <a:r>
              <a:rPr lang="he-IL" dirty="0" smtClean="0">
                <a:solidFill>
                  <a:srgbClr val="000000"/>
                </a:solidFill>
              </a:rPr>
              <a:t>מ</a:t>
            </a:r>
            <a:r>
              <a:rPr lang="he-IL" dirty="0" smtClean="0">
                <a:solidFill>
                  <a:srgbClr val="000000"/>
                </a:solidFill>
                <a:latin typeface="Arial"/>
                <a:cs typeface="Arial"/>
              </a:rPr>
              <a:t>־</a:t>
            </a:r>
            <a:r>
              <a:rPr lang="en-US" dirty="0" smtClean="0">
                <a:solidFill>
                  <a:srgbClr val="000000"/>
                </a:solidFill>
              </a:rPr>
              <a:t>ADP</a:t>
            </a:r>
            <a:r>
              <a:rPr lang="he-IL" dirty="0" smtClean="0">
                <a:solidFill>
                  <a:srgbClr val="000000"/>
                </a:solidFill>
              </a:rPr>
              <a:t> </a:t>
            </a:r>
            <a:r>
              <a:rPr lang="he-IL" dirty="0">
                <a:solidFill>
                  <a:srgbClr val="000000"/>
                </a:solidFill>
              </a:rPr>
              <a:t>וזרחה </a:t>
            </a:r>
            <a:r>
              <a:rPr lang="en-US" dirty="0">
                <a:solidFill>
                  <a:srgbClr val="000000"/>
                </a:solidFill>
              </a:rPr>
              <a:t>Pi</a:t>
            </a:r>
            <a:endParaRPr lang="he-IL" dirty="0">
              <a:solidFill>
                <a:srgbClr val="000000"/>
              </a:solidFill>
            </a:endParaRPr>
          </a:p>
          <a:p>
            <a:pPr lvl="1">
              <a:defRPr/>
            </a:pPr>
            <a:endParaRPr lang="he-IL" dirty="0">
              <a:solidFill>
                <a:srgbClr val="000000"/>
              </a:solidFill>
            </a:endParaRPr>
          </a:p>
          <a:p>
            <a:pPr lvl="1">
              <a:defRPr/>
            </a:pPr>
            <a:endParaRPr lang="he-IL" dirty="0">
              <a:solidFill>
                <a:srgbClr val="000000"/>
              </a:solidFill>
            </a:endParaRPr>
          </a:p>
          <a:p>
            <a:pPr lvl="1">
              <a:defRPr/>
            </a:pPr>
            <a:endParaRPr lang="he-IL" dirty="0">
              <a:solidFill>
                <a:srgbClr val="000000"/>
              </a:solidFill>
            </a:endParaRPr>
          </a:p>
          <a:p>
            <a:pPr lvl="1">
              <a:defRPr/>
            </a:pPr>
            <a:endParaRPr lang="he-IL" dirty="0">
              <a:solidFill>
                <a:srgbClr val="000000"/>
              </a:solidFill>
            </a:endParaRPr>
          </a:p>
          <a:p>
            <a:pPr marL="342900" indent="-342900">
              <a:defRPr/>
            </a:pPr>
            <a:endParaRPr lang="he-IL" dirty="0">
              <a:solidFill>
                <a:srgbClr val="000000"/>
              </a:solidFill>
            </a:endParaRPr>
          </a:p>
          <a:p>
            <a:pPr marL="342900" indent="-342900">
              <a:defRPr/>
            </a:pPr>
            <a:endParaRPr lang="he-IL" b="1" dirty="0">
              <a:solidFill>
                <a:srgbClr val="000000"/>
              </a:solidFill>
            </a:endParaRPr>
          </a:p>
          <a:p>
            <a:pPr marL="342900" indent="-342900">
              <a:defRPr/>
            </a:pPr>
            <a:r>
              <a:rPr lang="he-IL" b="1" dirty="0">
                <a:solidFill>
                  <a:schemeClr val="accent3"/>
                </a:solidFill>
              </a:rPr>
              <a:t>2. שלב קיבוע </a:t>
            </a:r>
            <a:r>
              <a:rPr lang="en-US" b="1" dirty="0">
                <a:solidFill>
                  <a:schemeClr val="accent3"/>
                </a:solidFill>
              </a:rPr>
              <a:t>CO</a:t>
            </a:r>
            <a:r>
              <a:rPr lang="en-US" b="1" baseline="-25000" dirty="0">
                <a:solidFill>
                  <a:schemeClr val="accent3"/>
                </a:solidFill>
              </a:rPr>
              <a:t>2</a:t>
            </a:r>
            <a:r>
              <a:rPr lang="he-IL" b="1" baseline="-25000" dirty="0">
                <a:solidFill>
                  <a:schemeClr val="accent3"/>
                </a:solidFill>
              </a:rPr>
              <a:t> </a:t>
            </a:r>
            <a:r>
              <a:rPr lang="he-IL" b="1" dirty="0">
                <a:solidFill>
                  <a:schemeClr val="accent3"/>
                </a:solidFill>
              </a:rPr>
              <a:t>– מתרחש ב</a:t>
            </a:r>
            <a:r>
              <a:rPr lang="he-IL" b="1" u="sng" dirty="0">
                <a:solidFill>
                  <a:schemeClr val="accent3"/>
                </a:solidFill>
              </a:rPr>
              <a:t>סטרומה.</a:t>
            </a:r>
          </a:p>
          <a:p>
            <a:pPr marL="342900">
              <a:defRPr/>
            </a:pPr>
            <a:r>
              <a:rPr lang="he-IL" dirty="0">
                <a:solidFill>
                  <a:srgbClr val="000000"/>
                </a:solidFill>
              </a:rPr>
              <a:t>מולקולת הפחמן </a:t>
            </a:r>
            <a:r>
              <a:rPr lang="he-IL" dirty="0" smtClean="0">
                <a:solidFill>
                  <a:srgbClr val="000000"/>
                </a:solidFill>
              </a:rPr>
              <a:t>הדו</a:t>
            </a:r>
            <a:r>
              <a:rPr lang="he-IL" dirty="0" smtClean="0">
                <a:solidFill>
                  <a:srgbClr val="000000"/>
                </a:solidFill>
                <a:latin typeface="Arial"/>
                <a:cs typeface="Arial"/>
              </a:rPr>
              <a:t>־</a:t>
            </a:r>
            <a:r>
              <a:rPr lang="he-IL" dirty="0" smtClean="0">
                <a:solidFill>
                  <a:srgbClr val="000000"/>
                </a:solidFill>
              </a:rPr>
              <a:t>חמצני</a:t>
            </a:r>
            <a:r>
              <a:rPr lang="en-US" dirty="0">
                <a:solidFill>
                  <a:srgbClr val="FF0000"/>
                </a:solidFill>
              </a:rPr>
              <a:t>CO</a:t>
            </a:r>
            <a:r>
              <a:rPr lang="en-US" baseline="-25000" dirty="0">
                <a:solidFill>
                  <a:srgbClr val="FF0000"/>
                </a:solidFill>
              </a:rPr>
              <a:t>2 </a:t>
            </a:r>
            <a:r>
              <a:rPr lang="he-IL" baseline="-25000" dirty="0">
                <a:solidFill>
                  <a:srgbClr val="FF0000"/>
                </a:solidFill>
              </a:rPr>
              <a:t> </a:t>
            </a:r>
            <a:r>
              <a:rPr lang="he-IL" dirty="0" smtClean="0"/>
              <a:t>נקלטת מן האוויר </a:t>
            </a:r>
            <a:r>
              <a:rPr lang="he-IL" dirty="0"/>
              <a:t>דרך הפיוניות, חודרת לתאי </a:t>
            </a:r>
            <a:r>
              <a:rPr lang="he-IL" dirty="0" smtClean="0"/>
              <a:t>הצמח </a:t>
            </a:r>
            <a:r>
              <a:rPr lang="he-IL" dirty="0"/>
              <a:t>ונכנסת אל </a:t>
            </a:r>
            <a:r>
              <a:rPr lang="he-IL" dirty="0" smtClean="0"/>
              <a:t>הכלורופלסטים, ושם - בסדרת תהליכים </a:t>
            </a:r>
            <a:r>
              <a:rPr lang="he-IL" dirty="0"/>
              <a:t>אנזימתיים </a:t>
            </a:r>
            <a:r>
              <a:rPr lang="he-IL" dirty="0" smtClean="0"/>
              <a:t>- היא הופכת לפחמימה פשוטה, </a:t>
            </a:r>
            <a:r>
              <a:rPr lang="he-IL" dirty="0"/>
              <a:t>ההופכת לגלוקוז.</a:t>
            </a:r>
          </a:p>
          <a:p>
            <a:pPr marL="342900">
              <a:defRPr/>
            </a:pPr>
            <a:r>
              <a:rPr lang="he-IL" u="sng" dirty="0">
                <a:solidFill>
                  <a:srgbClr val="000000"/>
                </a:solidFill>
              </a:rPr>
              <a:t>בתהליך זה מנוצלים תוצרי השלב הראשון</a:t>
            </a:r>
            <a:r>
              <a:rPr lang="he-IL" dirty="0">
                <a:solidFill>
                  <a:srgbClr val="000000"/>
                </a:solidFill>
              </a:rPr>
              <a:t>:</a:t>
            </a:r>
          </a:p>
          <a:p>
            <a:pPr marL="342900">
              <a:defRPr/>
            </a:pPr>
            <a:r>
              <a:rPr lang="he-IL" dirty="0">
                <a:solidFill>
                  <a:srgbClr val="000000"/>
                </a:solidFill>
              </a:rPr>
              <a:t>נשא המימנים מספק את </a:t>
            </a:r>
            <a:r>
              <a:rPr lang="he-IL" dirty="0" smtClean="0">
                <a:solidFill>
                  <a:srgbClr val="000000"/>
                </a:solidFill>
              </a:rPr>
              <a:t>המימנים, </a:t>
            </a:r>
            <a:r>
              <a:rPr lang="he-IL" dirty="0" err="1" smtClean="0">
                <a:solidFill>
                  <a:srgbClr val="000000"/>
                </a:solidFill>
              </a:rPr>
              <a:t>וה</a:t>
            </a:r>
            <a:r>
              <a:rPr lang="he-IL" dirty="0" smtClean="0">
                <a:solidFill>
                  <a:srgbClr val="000000"/>
                </a:solidFill>
                <a:latin typeface="Arial"/>
                <a:cs typeface="Arial"/>
              </a:rPr>
              <a:t>־</a:t>
            </a:r>
            <a:r>
              <a:rPr lang="en-US" dirty="0" smtClean="0">
                <a:solidFill>
                  <a:srgbClr val="000000"/>
                </a:solidFill>
              </a:rPr>
              <a:t>ATP</a:t>
            </a:r>
            <a:r>
              <a:rPr lang="he-IL" dirty="0" smtClean="0">
                <a:solidFill>
                  <a:srgbClr val="000000"/>
                </a:solidFill>
              </a:rPr>
              <a:t> </a:t>
            </a:r>
            <a:r>
              <a:rPr lang="he-IL" dirty="0">
                <a:solidFill>
                  <a:srgbClr val="000000"/>
                </a:solidFill>
              </a:rPr>
              <a:t>מספק את האנרגיה הדרושה לתהליך.</a:t>
            </a:r>
          </a:p>
          <a:p>
            <a:pPr marL="342900">
              <a:defRPr/>
            </a:pPr>
            <a:r>
              <a:rPr lang="he-IL" dirty="0" smtClean="0">
                <a:solidFill>
                  <a:srgbClr val="000000"/>
                </a:solidFill>
              </a:rPr>
              <a:t>כלומר:</a:t>
            </a:r>
          </a:p>
          <a:p>
            <a:pPr marL="342900">
              <a:defRPr/>
            </a:pPr>
            <a:r>
              <a:rPr lang="he-IL" dirty="0" smtClean="0">
                <a:solidFill>
                  <a:srgbClr val="000000"/>
                </a:solidFill>
              </a:rPr>
              <a:t> </a:t>
            </a:r>
            <a:r>
              <a:rPr lang="he-IL" dirty="0">
                <a:solidFill>
                  <a:srgbClr val="000000"/>
                </a:solidFill>
              </a:rPr>
              <a:t>מקור הפחמן והחמצן </a:t>
            </a:r>
            <a:r>
              <a:rPr lang="he-IL" dirty="0" smtClean="0"/>
              <a:t>שבמולקולת </a:t>
            </a:r>
            <a:r>
              <a:rPr lang="he-IL" dirty="0">
                <a:solidFill>
                  <a:srgbClr val="000000"/>
                </a:solidFill>
              </a:rPr>
              <a:t>הגלוקוז</a:t>
            </a:r>
            <a:r>
              <a:rPr lang="en-US" dirty="0">
                <a:solidFill>
                  <a:srgbClr val="FF0000"/>
                </a:solidFill>
              </a:rPr>
              <a:t>C</a:t>
            </a:r>
            <a:r>
              <a:rPr lang="en-US" baseline="-25000" dirty="0">
                <a:solidFill>
                  <a:srgbClr val="FF0000"/>
                </a:solidFill>
              </a:rPr>
              <a:t>6</a:t>
            </a:r>
            <a:r>
              <a:rPr lang="en-US" dirty="0">
                <a:solidFill>
                  <a:srgbClr val="038EED"/>
                </a:solidFill>
              </a:rPr>
              <a:t>H</a:t>
            </a:r>
            <a:r>
              <a:rPr lang="en-US" baseline="-25000" dirty="0">
                <a:solidFill>
                  <a:srgbClr val="038EED"/>
                </a:solidFill>
              </a:rPr>
              <a:t>12</a:t>
            </a:r>
            <a:r>
              <a:rPr lang="en-US" dirty="0">
                <a:solidFill>
                  <a:srgbClr val="FF0000"/>
                </a:solidFill>
              </a:rPr>
              <a:t>O</a:t>
            </a:r>
            <a:r>
              <a:rPr lang="en-US" baseline="-25000" dirty="0">
                <a:solidFill>
                  <a:srgbClr val="FF0000"/>
                </a:solidFill>
              </a:rPr>
              <a:t>6</a:t>
            </a:r>
            <a:r>
              <a:rPr lang="en-US" dirty="0">
                <a:solidFill>
                  <a:srgbClr val="FF0000"/>
                </a:solidFill>
              </a:rPr>
              <a:t> </a:t>
            </a:r>
            <a:r>
              <a:rPr lang="he-IL" dirty="0">
                <a:solidFill>
                  <a:srgbClr val="FF0000"/>
                </a:solidFill>
              </a:rPr>
              <a:t> </a:t>
            </a:r>
            <a:r>
              <a:rPr lang="he-IL" dirty="0">
                <a:solidFill>
                  <a:srgbClr val="000000"/>
                </a:solidFill>
              </a:rPr>
              <a:t>הוא </a:t>
            </a:r>
            <a:r>
              <a:rPr lang="he-IL" dirty="0" smtClean="0">
                <a:solidFill>
                  <a:srgbClr val="000000"/>
                </a:solidFill>
              </a:rPr>
              <a:t>ב</a:t>
            </a:r>
            <a:r>
              <a:rPr lang="he-IL" dirty="0" smtClean="0">
                <a:solidFill>
                  <a:srgbClr val="000000"/>
                </a:solidFill>
                <a:latin typeface="Arial"/>
                <a:cs typeface="Arial"/>
              </a:rPr>
              <a:t>־</a:t>
            </a:r>
            <a:r>
              <a:rPr lang="en-US" dirty="0" smtClean="0">
                <a:solidFill>
                  <a:srgbClr val="FF0000"/>
                </a:solidFill>
              </a:rPr>
              <a:t>CO</a:t>
            </a:r>
            <a:r>
              <a:rPr lang="en-US" baseline="-25000" dirty="0" smtClean="0">
                <a:solidFill>
                  <a:srgbClr val="FF0000"/>
                </a:solidFill>
              </a:rPr>
              <a:t>2 </a:t>
            </a:r>
            <a:r>
              <a:rPr lang="he-IL" dirty="0">
                <a:solidFill>
                  <a:srgbClr val="000000"/>
                </a:solidFill>
              </a:rPr>
              <a:t>, </a:t>
            </a:r>
            <a:endParaRPr lang="he-IL" dirty="0" smtClean="0">
              <a:solidFill>
                <a:srgbClr val="000000"/>
              </a:solidFill>
            </a:endParaRPr>
          </a:p>
          <a:p>
            <a:pPr marL="342900">
              <a:defRPr/>
            </a:pPr>
            <a:r>
              <a:rPr lang="he-IL" dirty="0" smtClean="0">
                <a:solidFill>
                  <a:srgbClr val="000000"/>
                </a:solidFill>
              </a:rPr>
              <a:t>ואילו </a:t>
            </a:r>
            <a:r>
              <a:rPr lang="he-IL" dirty="0">
                <a:solidFill>
                  <a:srgbClr val="000000"/>
                </a:solidFill>
              </a:rPr>
              <a:t>מקור המימנים הוא במים </a:t>
            </a:r>
            <a:r>
              <a:rPr lang="en-US" dirty="0">
                <a:solidFill>
                  <a:srgbClr val="038EED"/>
                </a:solidFill>
              </a:rPr>
              <a:t>O</a:t>
            </a:r>
            <a:r>
              <a:rPr lang="he-IL" baseline="-25000" dirty="0">
                <a:solidFill>
                  <a:srgbClr val="038EED"/>
                </a:solidFill>
              </a:rPr>
              <a:t>2</a:t>
            </a:r>
            <a:r>
              <a:rPr lang="en-US" dirty="0">
                <a:solidFill>
                  <a:srgbClr val="038EED"/>
                </a:solidFill>
              </a:rPr>
              <a:t>H</a:t>
            </a:r>
            <a:r>
              <a:rPr lang="he-IL" dirty="0">
                <a:solidFill>
                  <a:srgbClr val="000000"/>
                </a:solidFill>
              </a:rPr>
              <a:t>.</a:t>
            </a:r>
          </a:p>
        </p:txBody>
      </p:sp>
      <p:grpSp>
        <p:nvGrpSpPr>
          <p:cNvPr id="113671" name="קבוצה 14"/>
          <p:cNvGrpSpPr>
            <a:grpSpLocks/>
          </p:cNvGrpSpPr>
          <p:nvPr/>
        </p:nvGrpSpPr>
        <p:grpSpPr bwMode="auto">
          <a:xfrm>
            <a:off x="285750" y="2446338"/>
            <a:ext cx="5500688" cy="1881187"/>
            <a:chOff x="1510597" y="4000504"/>
            <a:chExt cx="6177379" cy="2113624"/>
          </a:xfrm>
        </p:grpSpPr>
        <p:pic>
          <p:nvPicPr>
            <p:cNvPr id="113672" name="תמונה 15" descr="chloroplast 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597" y="4000504"/>
              <a:ext cx="3918627" cy="211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3" name="TextBox 8"/>
            <p:cNvSpPr txBox="1">
              <a:spLocks noChangeArrowheads="1"/>
            </p:cNvSpPr>
            <p:nvPr/>
          </p:nvSpPr>
          <p:spPr bwMode="auto">
            <a:xfrm>
              <a:off x="5487673" y="5456565"/>
              <a:ext cx="1771675"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b="1" dirty="0">
                  <a:solidFill>
                    <a:srgbClr val="000000"/>
                  </a:solidFill>
                </a:rPr>
                <a:t>סטרומה</a:t>
              </a:r>
            </a:p>
            <a:p>
              <a:pPr algn="ctr" eaLnBrk="1" hangingPunct="1"/>
              <a:r>
                <a:rPr lang="he-IL" sz="1600" b="1" dirty="0">
                  <a:solidFill>
                    <a:srgbClr val="FF6600"/>
                  </a:solidFill>
                </a:rPr>
                <a:t>שלב קיבוע </a:t>
              </a:r>
              <a:r>
                <a:rPr lang="en-US" sz="1600" b="1" dirty="0">
                  <a:solidFill>
                    <a:srgbClr val="FF6600"/>
                  </a:solidFill>
                </a:rPr>
                <a:t>CO</a:t>
              </a:r>
              <a:r>
                <a:rPr lang="en-US" sz="1600" b="1" baseline="-25000" dirty="0">
                  <a:solidFill>
                    <a:srgbClr val="FF6600"/>
                  </a:solidFill>
                </a:rPr>
                <a:t>2</a:t>
              </a:r>
              <a:endParaRPr lang="he-IL" sz="1600" b="1" dirty="0">
                <a:solidFill>
                  <a:srgbClr val="000000"/>
                </a:solidFill>
              </a:endParaRPr>
            </a:p>
          </p:txBody>
        </p:sp>
        <p:grpSp>
          <p:nvGrpSpPr>
            <p:cNvPr id="113674" name="קבוצה 16"/>
            <p:cNvGrpSpPr>
              <a:grpSpLocks/>
            </p:cNvGrpSpPr>
            <p:nvPr/>
          </p:nvGrpSpPr>
          <p:grpSpPr bwMode="auto">
            <a:xfrm>
              <a:off x="4799963" y="4591883"/>
              <a:ext cx="2888013" cy="650363"/>
              <a:chOff x="5107996" y="4198687"/>
              <a:chExt cx="2888013" cy="650363"/>
            </a:xfrm>
          </p:grpSpPr>
          <p:sp>
            <p:nvSpPr>
              <p:cNvPr id="20" name="TextBox 7"/>
              <p:cNvSpPr txBox="1">
                <a:spLocks noChangeArrowheads="1"/>
              </p:cNvSpPr>
              <p:nvPr/>
            </p:nvSpPr>
            <p:spPr bwMode="auto">
              <a:xfrm>
                <a:off x="6124076" y="4199479"/>
                <a:ext cx="1871933" cy="649248"/>
              </a:xfrm>
              <a:prstGeom prst="rect">
                <a:avLst/>
              </a:prstGeom>
              <a:noFill/>
              <a:ln w="12700">
                <a:solidFill>
                  <a:schemeClr val="tx1"/>
                </a:solidFill>
                <a:miter lim="800000"/>
                <a:headEnd/>
                <a:tailEnd/>
              </a:ln>
            </p:spPr>
            <p:txBody>
              <a:bodyPr anchor="ctr"/>
              <a:lstStyle/>
              <a:p>
                <a:pPr algn="ctr">
                  <a:defRPr/>
                </a:pPr>
                <a:r>
                  <a:rPr lang="he-IL" sz="1600" b="1" dirty="0">
                    <a:solidFill>
                      <a:srgbClr val="000000"/>
                    </a:solidFill>
                  </a:rPr>
                  <a:t>תילקואידים</a:t>
                </a:r>
              </a:p>
              <a:p>
                <a:pPr algn="ctr">
                  <a:defRPr/>
                </a:pPr>
                <a:r>
                  <a:rPr lang="he-IL" sz="1600" b="1" dirty="0">
                    <a:solidFill>
                      <a:schemeClr val="accent3"/>
                    </a:solidFill>
                    <a:latin typeface="Arial"/>
                    <a:cs typeface="Arial"/>
                  </a:rPr>
                  <a:t>שלב קליטת האור</a:t>
                </a:r>
              </a:p>
            </p:txBody>
          </p:sp>
          <p:grpSp>
            <p:nvGrpSpPr>
              <p:cNvPr id="113677" name="קבוצה 32"/>
              <p:cNvGrpSpPr>
                <a:grpSpLocks/>
              </p:cNvGrpSpPr>
              <p:nvPr/>
            </p:nvGrpSpPr>
            <p:grpSpPr bwMode="auto">
              <a:xfrm>
                <a:off x="5107996" y="4250250"/>
                <a:ext cx="933412" cy="571504"/>
                <a:chOff x="6211110" y="4429810"/>
                <a:chExt cx="933547" cy="571370"/>
              </a:xfrm>
            </p:grpSpPr>
            <p:sp>
              <p:nvSpPr>
                <p:cNvPr id="22" name="סוגר מסולסל ימני 21"/>
                <p:cNvSpPr/>
                <p:nvPr/>
              </p:nvSpPr>
              <p:spPr>
                <a:xfrm>
                  <a:off x="6210998" y="4437897"/>
                  <a:ext cx="213966" cy="563501"/>
                </a:xfrm>
                <a:prstGeom prst="righ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23" name="מחבר חץ ישר 22"/>
                <p:cNvCxnSpPr/>
                <p:nvPr/>
              </p:nvCxnSpPr>
              <p:spPr>
                <a:xfrm>
                  <a:off x="6423180" y="4708948"/>
                  <a:ext cx="722136" cy="17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9" name="מחבר חץ ישר 18"/>
            <p:cNvCxnSpPr/>
            <p:nvPr/>
          </p:nvCxnSpPr>
          <p:spPr bwMode="auto">
            <a:xfrm>
              <a:off x="4642965" y="5429207"/>
              <a:ext cx="786211" cy="285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3815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49C43D9D-EF07-4B8C-97E4-D4F8F18BAA0E}" type="slidenum">
              <a:rPr lang="he-IL" smtClean="0">
                <a:solidFill>
                  <a:srgbClr val="A6A6A6"/>
                </a:solidFill>
              </a:rPr>
              <a:pPr>
                <a:defRPr/>
              </a:pPr>
              <a:t>11</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7764" name="כותרת 12"/>
          <p:cNvSpPr>
            <a:spLocks noGrp="1"/>
          </p:cNvSpPr>
          <p:nvPr>
            <p:ph type="title" idx="4294967295"/>
          </p:nvPr>
        </p:nvSpPr>
        <p:spPr bwMode="auto">
          <a:xfrm>
            <a:off x="457200" y="142875"/>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שלבי הפוטוסינתזה – סיכום</a:t>
            </a:r>
            <a:endParaRPr lang="he-IL" sz="1800" dirty="0" smtClean="0">
              <a:solidFill>
                <a:srgbClr val="FF6600"/>
              </a:solidFill>
            </a:endParaRPr>
          </a:p>
        </p:txBody>
      </p:sp>
      <p:sp>
        <p:nvSpPr>
          <p:cNvPr id="117765" name="מלבן 1"/>
          <p:cNvSpPr>
            <a:spLocks noChangeArrowheads="1"/>
          </p:cNvSpPr>
          <p:nvPr/>
        </p:nvSpPr>
        <p:spPr bwMode="auto">
          <a:xfrm>
            <a:off x="214313" y="4500563"/>
            <a:ext cx="8551862"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u="sng" dirty="0">
                <a:solidFill>
                  <a:srgbClr val="FF6600"/>
                </a:solidFill>
              </a:rPr>
              <a:t>שלב 1</a:t>
            </a:r>
            <a:r>
              <a:rPr lang="he-IL" b="1" dirty="0">
                <a:solidFill>
                  <a:srgbClr val="FF6600"/>
                </a:solidFill>
              </a:rPr>
              <a:t>:</a:t>
            </a:r>
            <a:r>
              <a:rPr lang="he-IL" b="1" dirty="0">
                <a:solidFill>
                  <a:prstClr val="black"/>
                </a:solidFill>
              </a:rPr>
              <a:t> </a:t>
            </a:r>
          </a:p>
          <a:p>
            <a:r>
              <a:rPr lang="he-IL" dirty="0">
                <a:solidFill>
                  <a:prstClr val="black"/>
                </a:solidFill>
              </a:rPr>
              <a:t>אנרגיית אור נקלטת ומומרת לאנרגיה </a:t>
            </a:r>
            <a:r>
              <a:rPr lang="he-IL" dirty="0"/>
              <a:t>כימית </a:t>
            </a:r>
            <a:r>
              <a:rPr lang="he-IL" dirty="0" smtClean="0"/>
              <a:t>ב</a:t>
            </a:r>
            <a:r>
              <a:rPr lang="he-IL" dirty="0" smtClean="0">
                <a:latin typeface="Arial"/>
                <a:cs typeface="Arial"/>
              </a:rPr>
              <a:t>־</a:t>
            </a:r>
            <a:r>
              <a:rPr lang="en-US" dirty="0" smtClean="0"/>
              <a:t>ATP</a:t>
            </a:r>
            <a:r>
              <a:rPr lang="he-IL" dirty="0" smtClean="0"/>
              <a:t> </a:t>
            </a:r>
            <a:r>
              <a:rPr lang="he-IL" dirty="0"/>
              <a:t>ובנשא מימנים (</a:t>
            </a:r>
            <a:r>
              <a:rPr lang="en-US" dirty="0"/>
              <a:t>NADPH</a:t>
            </a:r>
            <a:r>
              <a:rPr lang="he-IL" dirty="0"/>
              <a:t>), </a:t>
            </a:r>
            <a:r>
              <a:rPr lang="he-IL" dirty="0" smtClean="0"/>
              <a:t>אגב </a:t>
            </a:r>
            <a:r>
              <a:rPr lang="he-IL" dirty="0"/>
              <a:t>פירוק מים ופליטת חמצן.</a:t>
            </a:r>
          </a:p>
          <a:p>
            <a:endParaRPr lang="he-IL" sz="1400" dirty="0">
              <a:solidFill>
                <a:prstClr val="black"/>
              </a:solidFill>
            </a:endParaRPr>
          </a:p>
          <a:p>
            <a:r>
              <a:rPr lang="he-IL" b="1" u="sng" dirty="0">
                <a:solidFill>
                  <a:srgbClr val="FF6600"/>
                </a:solidFill>
              </a:rPr>
              <a:t>שלב 2</a:t>
            </a:r>
            <a:r>
              <a:rPr lang="he-IL" b="1" dirty="0">
                <a:solidFill>
                  <a:srgbClr val="FF6600"/>
                </a:solidFill>
              </a:rPr>
              <a:t>:</a:t>
            </a:r>
          </a:p>
          <a:p>
            <a:r>
              <a:rPr lang="he-IL" dirty="0">
                <a:solidFill>
                  <a:prstClr val="black"/>
                </a:solidFill>
              </a:rPr>
              <a:t>קיבוע </a:t>
            </a:r>
            <a:r>
              <a:rPr lang="en-US" dirty="0">
                <a:solidFill>
                  <a:prstClr val="black"/>
                </a:solidFill>
              </a:rPr>
              <a:t>CO</a:t>
            </a:r>
            <a:r>
              <a:rPr lang="en-US" baseline="-25000" dirty="0">
                <a:solidFill>
                  <a:prstClr val="black"/>
                </a:solidFill>
              </a:rPr>
              <a:t>2</a:t>
            </a:r>
            <a:r>
              <a:rPr lang="he-IL" dirty="0">
                <a:solidFill>
                  <a:prstClr val="black"/>
                </a:solidFill>
              </a:rPr>
              <a:t> </a:t>
            </a:r>
            <a:r>
              <a:rPr lang="he-IL" dirty="0" smtClean="0"/>
              <a:t>בעזרת </a:t>
            </a:r>
            <a:r>
              <a:rPr lang="he-IL" dirty="0"/>
              <a:t>ניצול תוצרי השלב הראשון (</a:t>
            </a:r>
            <a:r>
              <a:rPr lang="en-US" dirty="0"/>
              <a:t>ATP</a:t>
            </a:r>
            <a:r>
              <a:rPr lang="he-IL" dirty="0"/>
              <a:t>, </a:t>
            </a:r>
            <a:r>
              <a:rPr lang="en-US" dirty="0"/>
              <a:t>NADPH</a:t>
            </a:r>
            <a:r>
              <a:rPr lang="he-IL" dirty="0"/>
              <a:t>) ויצירת פחמימה חדשה – גלוקוז.</a:t>
            </a:r>
            <a:endParaRPr lang="en-US" dirty="0"/>
          </a:p>
        </p:txBody>
      </p:sp>
      <p:grpSp>
        <p:nvGrpSpPr>
          <p:cNvPr id="117766" name="קבוצה 70"/>
          <p:cNvGrpSpPr>
            <a:grpSpLocks/>
          </p:cNvGrpSpPr>
          <p:nvPr/>
        </p:nvGrpSpPr>
        <p:grpSpPr bwMode="auto">
          <a:xfrm>
            <a:off x="1449388" y="846138"/>
            <a:ext cx="5684837" cy="3281362"/>
            <a:chOff x="1214414" y="3434333"/>
            <a:chExt cx="5684546" cy="3280815"/>
          </a:xfrm>
        </p:grpSpPr>
        <p:sp>
          <p:nvSpPr>
            <p:cNvPr id="9" name="שמש 8"/>
            <p:cNvSpPr/>
            <p:nvPr/>
          </p:nvSpPr>
          <p:spPr bwMode="auto">
            <a:xfrm rot="20627336">
              <a:off x="1573171" y="3434333"/>
              <a:ext cx="638142" cy="617434"/>
            </a:xfrm>
            <a:prstGeom prst="sun">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17768" name="קבוצה 66"/>
            <p:cNvGrpSpPr>
              <a:grpSpLocks/>
            </p:cNvGrpSpPr>
            <p:nvPr/>
          </p:nvGrpSpPr>
          <p:grpSpPr bwMode="auto">
            <a:xfrm>
              <a:off x="1214414" y="3582326"/>
              <a:ext cx="5684546" cy="3132822"/>
              <a:chOff x="441376" y="3582326"/>
              <a:chExt cx="5684546" cy="3132822"/>
            </a:xfrm>
          </p:grpSpPr>
          <p:sp>
            <p:nvSpPr>
              <p:cNvPr id="117773" name="מלבן 33"/>
              <p:cNvSpPr>
                <a:spLocks noChangeArrowheads="1"/>
              </p:cNvSpPr>
              <p:nvPr/>
            </p:nvSpPr>
            <p:spPr bwMode="auto">
              <a:xfrm>
                <a:off x="1571604" y="3582326"/>
                <a:ext cx="615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a:solidFill>
                      <a:srgbClr val="00B0F0"/>
                    </a:solidFill>
                  </a:rPr>
                  <a:t>H</a:t>
                </a:r>
                <a:r>
                  <a:rPr lang="en-US" b="1" baseline="-25000" dirty="0">
                    <a:solidFill>
                      <a:srgbClr val="00B0F0"/>
                    </a:solidFill>
                  </a:rPr>
                  <a:t>2</a:t>
                </a:r>
                <a:r>
                  <a:rPr lang="en-US" b="1" dirty="0">
                    <a:solidFill>
                      <a:srgbClr val="00B0F0"/>
                    </a:solidFill>
                  </a:rPr>
                  <a:t>O</a:t>
                </a:r>
                <a:endParaRPr lang="he-IL" b="1" dirty="0">
                  <a:solidFill>
                    <a:srgbClr val="00B0F0"/>
                  </a:solidFill>
                </a:endParaRPr>
              </a:p>
            </p:txBody>
          </p:sp>
          <p:grpSp>
            <p:nvGrpSpPr>
              <p:cNvPr id="117774" name="קבוצה 52"/>
              <p:cNvGrpSpPr>
                <a:grpSpLocks/>
              </p:cNvGrpSpPr>
              <p:nvPr/>
            </p:nvGrpSpPr>
            <p:grpSpPr bwMode="auto">
              <a:xfrm>
                <a:off x="441376" y="4272393"/>
                <a:ext cx="5684546" cy="2442755"/>
                <a:chOff x="571472" y="4143863"/>
                <a:chExt cx="5684546" cy="2442755"/>
              </a:xfrm>
            </p:grpSpPr>
            <p:sp>
              <p:nvSpPr>
                <p:cNvPr id="18" name="מלבן מעוגל 17"/>
                <p:cNvSpPr/>
                <p:nvPr/>
              </p:nvSpPr>
              <p:spPr>
                <a:xfrm>
                  <a:off x="571472" y="4143863"/>
                  <a:ext cx="5643273" cy="19284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TextBox 18"/>
                <p:cNvSpPr txBox="1"/>
                <p:nvPr/>
              </p:nvSpPr>
              <p:spPr>
                <a:xfrm>
                  <a:off x="857207" y="4385123"/>
                  <a:ext cx="1500110" cy="928532"/>
                </a:xfrm>
                <a:prstGeom prst="rect">
                  <a:avLst/>
                </a:prstGeom>
                <a:solidFill>
                  <a:srgbClr val="FFC000"/>
                </a:solidFill>
                <a:ln w="19050">
                  <a:solidFill>
                    <a:schemeClr val="tx1"/>
                  </a:solidFill>
                </a:ln>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1. שלב קליטת אנרגיית האור</a:t>
                  </a:r>
                </a:p>
              </p:txBody>
            </p:sp>
            <p:sp>
              <p:nvSpPr>
                <p:cNvPr id="20" name="TextBox 19"/>
                <p:cNvSpPr txBox="1"/>
                <p:nvPr/>
              </p:nvSpPr>
              <p:spPr>
                <a:xfrm>
                  <a:off x="4473347" y="4385123"/>
                  <a:ext cx="1428677" cy="928532"/>
                </a:xfrm>
                <a:prstGeom prst="rect">
                  <a:avLst/>
                </a:prstGeom>
                <a:solidFill>
                  <a:srgbClr val="FF9999"/>
                </a:solidFill>
                <a:ln w="19050">
                  <a:solidFill>
                    <a:schemeClr val="tx1"/>
                  </a:solidFill>
                </a:ln>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2. שלב קיבוע</a:t>
                  </a:r>
                </a:p>
                <a:p>
                  <a:pPr algn="ctr" fontAlgn="auto">
                    <a:spcBef>
                      <a:spcPts val="0"/>
                    </a:spcBef>
                    <a:spcAft>
                      <a:spcPts val="0"/>
                    </a:spcAft>
                    <a:defRPr/>
                  </a:pPr>
                  <a:r>
                    <a:rPr lang="he-IL" dirty="0" smtClean="0">
                      <a:solidFill>
                        <a:prstClr val="black"/>
                      </a:solidFill>
                      <a:latin typeface="Arial"/>
                      <a:cs typeface="Arial"/>
                    </a:rPr>
                    <a:t>ה־</a:t>
                  </a:r>
                  <a:r>
                    <a:rPr lang="en-US" dirty="0" smtClean="0">
                      <a:solidFill>
                        <a:prstClr val="black"/>
                      </a:solidFill>
                      <a:latin typeface="Arial"/>
                      <a:cs typeface="Arial"/>
                    </a:rPr>
                    <a:t>CO</a:t>
                  </a:r>
                  <a:r>
                    <a:rPr lang="en-US" baseline="-25000" dirty="0" smtClean="0">
                      <a:solidFill>
                        <a:prstClr val="black"/>
                      </a:solidFill>
                      <a:latin typeface="Arial"/>
                      <a:cs typeface="Arial"/>
                    </a:rPr>
                    <a:t>2</a:t>
                  </a:r>
                  <a:endParaRPr lang="he-IL" baseline="-25000" dirty="0">
                    <a:solidFill>
                      <a:prstClr val="black"/>
                    </a:solidFill>
                    <a:latin typeface="Arial"/>
                    <a:cs typeface="Arial"/>
                  </a:endParaRPr>
                </a:p>
              </p:txBody>
            </p:sp>
            <p:sp>
              <p:nvSpPr>
                <p:cNvPr id="21" name="אליפסה 20"/>
                <p:cNvSpPr/>
                <p:nvPr/>
              </p:nvSpPr>
              <p:spPr>
                <a:xfrm>
                  <a:off x="2884341" y="4402582"/>
                  <a:ext cx="928640" cy="357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TextBox 21"/>
                <p:cNvSpPr txBox="1"/>
                <p:nvPr/>
              </p:nvSpPr>
              <p:spPr>
                <a:xfrm>
                  <a:off x="3016097" y="4415280"/>
                  <a:ext cx="663541" cy="357128"/>
                </a:xfrm>
                <a:prstGeom prst="rect">
                  <a:avLst/>
                </a:prstGeom>
                <a:noFill/>
                <a:ln w="22225">
                  <a:noFill/>
                </a:ln>
                <a:effectLst/>
              </p:spPr>
              <p:txBody>
                <a:bodyPr rtlCol="1" anchor="ctr">
                  <a:normAutofit lnSpcReduction="10000"/>
                </a:bodyPr>
                <a:lstStyle/>
                <a:p>
                  <a:pPr algn="ctr" fontAlgn="auto">
                    <a:spcBef>
                      <a:spcPts val="0"/>
                    </a:spcBef>
                    <a:spcAft>
                      <a:spcPts val="0"/>
                    </a:spcAft>
                    <a:defRPr/>
                  </a:pPr>
                  <a:r>
                    <a:rPr lang="en-US" b="1" dirty="0">
                      <a:solidFill>
                        <a:prstClr val="black"/>
                      </a:solidFill>
                      <a:latin typeface="Arial"/>
                      <a:cs typeface="Arial"/>
                    </a:rPr>
                    <a:t>ATP</a:t>
                  </a:r>
                  <a:endParaRPr lang="he-IL" b="1" dirty="0">
                    <a:solidFill>
                      <a:prstClr val="black"/>
                    </a:solidFill>
                    <a:latin typeface="Arial"/>
                    <a:cs typeface="Arial"/>
                  </a:endParaRPr>
                </a:p>
              </p:txBody>
            </p:sp>
            <p:grpSp>
              <p:nvGrpSpPr>
                <p:cNvPr id="117781" name="קבוצה 20"/>
                <p:cNvGrpSpPr>
                  <a:grpSpLocks/>
                </p:cNvGrpSpPr>
                <p:nvPr/>
              </p:nvGrpSpPr>
              <p:grpSpPr bwMode="auto">
                <a:xfrm>
                  <a:off x="2782852" y="4946044"/>
                  <a:ext cx="1085218" cy="428628"/>
                  <a:chOff x="3044506" y="3541382"/>
                  <a:chExt cx="1085218" cy="428628"/>
                </a:xfrm>
              </p:grpSpPr>
              <p:sp>
                <p:nvSpPr>
                  <p:cNvPr id="34" name="מלבן 33"/>
                  <p:cNvSpPr/>
                  <p:nvPr/>
                </p:nvSpPr>
                <p:spPr>
                  <a:xfrm>
                    <a:off x="3142820" y="3574087"/>
                    <a:ext cx="930227" cy="35712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TextBox 34"/>
                  <p:cNvSpPr txBox="1"/>
                  <p:nvPr/>
                </p:nvSpPr>
                <p:spPr>
                  <a:xfrm>
                    <a:off x="3044400" y="3543929"/>
                    <a:ext cx="1085794" cy="428554"/>
                  </a:xfrm>
                  <a:prstGeom prst="rect">
                    <a:avLst/>
                  </a:prstGeom>
                  <a:noFill/>
                  <a:ln w="22225">
                    <a:noFill/>
                  </a:ln>
                  <a:effectLst/>
                </p:spPr>
                <p:txBody>
                  <a:bodyPr rtlCol="1" anchor="ctr"/>
                  <a:lstStyle/>
                  <a:p>
                    <a:pPr algn="ctr" fontAlgn="auto">
                      <a:spcBef>
                        <a:spcPts val="0"/>
                      </a:spcBef>
                      <a:spcAft>
                        <a:spcPts val="0"/>
                      </a:spcAft>
                      <a:defRPr/>
                    </a:pPr>
                    <a:r>
                      <a:rPr lang="en-US" b="1" dirty="0">
                        <a:solidFill>
                          <a:prstClr val="black"/>
                        </a:solidFill>
                        <a:latin typeface="Arial"/>
                        <a:cs typeface="Arial"/>
                      </a:rPr>
                      <a:t>NADPH</a:t>
                    </a:r>
                    <a:endParaRPr lang="he-IL" b="1" dirty="0">
                      <a:solidFill>
                        <a:prstClr val="black"/>
                      </a:solidFill>
                      <a:latin typeface="Arial"/>
                      <a:cs typeface="Arial"/>
                    </a:endParaRPr>
                  </a:p>
                </p:txBody>
              </p:sp>
            </p:grpSp>
            <p:cxnSp>
              <p:nvCxnSpPr>
                <p:cNvPr id="24" name="מחבר חץ ישר 23"/>
                <p:cNvCxnSpPr/>
                <p:nvPr/>
              </p:nvCxnSpPr>
              <p:spPr>
                <a:xfrm>
                  <a:off x="2374780" y="4526386"/>
                  <a:ext cx="376218" cy="1588"/>
                </a:xfrm>
                <a:prstGeom prst="straightConnector1">
                  <a:avLst/>
                </a:prstGeom>
                <a:ln w="22225" cap="sq">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a:off x="2381129" y="5097791"/>
                  <a:ext cx="376218" cy="1588"/>
                </a:xfrm>
                <a:prstGeom prst="straightConnector1">
                  <a:avLst/>
                </a:prstGeom>
                <a:ln w="22225" cap="sq">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a:off x="3933625" y="5115251"/>
                  <a:ext cx="376218" cy="1587"/>
                </a:xfrm>
                <a:prstGeom prst="straightConnector1">
                  <a:avLst/>
                </a:prstGeom>
                <a:ln w="22225" cap="sq">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a:off x="3939975" y="4545433"/>
                  <a:ext cx="376218" cy="1588"/>
                </a:xfrm>
                <a:prstGeom prst="straightConnector1">
                  <a:avLst/>
                </a:prstGeom>
                <a:ln w="22225" cap="sq">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17786" name="מלבן 30"/>
                <p:cNvSpPr>
                  <a:spLocks noChangeArrowheads="1"/>
                </p:cNvSpPr>
                <p:nvPr/>
              </p:nvSpPr>
              <p:spPr bwMode="auto">
                <a:xfrm>
                  <a:off x="4255754" y="5633128"/>
                  <a:ext cx="2000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solidFill>
                        <a:srgbClr val="FF0000"/>
                      </a:solidFill>
                    </a:rPr>
                    <a:t>C</a:t>
                  </a:r>
                  <a:r>
                    <a:rPr lang="en-US" b="1" baseline="-25000" dirty="0">
                      <a:solidFill>
                        <a:srgbClr val="FF0000"/>
                      </a:solidFill>
                    </a:rPr>
                    <a:t>6</a:t>
                  </a:r>
                  <a:r>
                    <a:rPr lang="en-US" b="1" dirty="0">
                      <a:solidFill>
                        <a:srgbClr val="FF0000"/>
                      </a:solidFill>
                    </a:rPr>
                    <a:t>H</a:t>
                  </a:r>
                  <a:r>
                    <a:rPr lang="en-US" b="1" baseline="-25000" dirty="0">
                      <a:solidFill>
                        <a:srgbClr val="FF0000"/>
                      </a:solidFill>
                    </a:rPr>
                    <a:t>12</a:t>
                  </a:r>
                  <a:r>
                    <a:rPr lang="en-US" b="1" dirty="0">
                      <a:solidFill>
                        <a:srgbClr val="FF0000"/>
                      </a:solidFill>
                    </a:rPr>
                    <a:t>O</a:t>
                  </a:r>
                  <a:r>
                    <a:rPr lang="en-US" b="1" baseline="-25000" dirty="0">
                      <a:solidFill>
                        <a:srgbClr val="FF0000"/>
                      </a:solidFill>
                    </a:rPr>
                    <a:t>6</a:t>
                  </a:r>
                  <a:r>
                    <a:rPr lang="en-US" b="1" dirty="0">
                      <a:solidFill>
                        <a:srgbClr val="FF0000"/>
                      </a:solidFill>
                    </a:rPr>
                    <a:t> </a:t>
                  </a:r>
                  <a:r>
                    <a:rPr lang="he-IL" b="1" dirty="0">
                      <a:solidFill>
                        <a:srgbClr val="FF0000"/>
                      </a:solidFill>
                    </a:rPr>
                    <a:t> גלוקוז</a:t>
                  </a:r>
                </a:p>
              </p:txBody>
            </p:sp>
            <p:sp>
              <p:nvSpPr>
                <p:cNvPr id="117787" name="מלבן 32"/>
                <p:cNvSpPr>
                  <a:spLocks noChangeArrowheads="1"/>
                </p:cNvSpPr>
                <p:nvPr/>
              </p:nvSpPr>
              <p:spPr bwMode="auto">
                <a:xfrm>
                  <a:off x="1435055" y="6217286"/>
                  <a:ext cx="449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a:solidFill>
                        <a:prstClr val="black"/>
                      </a:solidFill>
                    </a:rPr>
                    <a:t>O</a:t>
                  </a:r>
                  <a:r>
                    <a:rPr lang="en-US" b="1" baseline="-25000" dirty="0">
                      <a:solidFill>
                        <a:prstClr val="black"/>
                      </a:solidFill>
                    </a:rPr>
                    <a:t>2</a:t>
                  </a:r>
                  <a:endParaRPr lang="he-IL" b="1" baseline="-25000" dirty="0">
                    <a:solidFill>
                      <a:prstClr val="black"/>
                    </a:solidFill>
                  </a:endParaRPr>
                </a:p>
              </p:txBody>
            </p:sp>
            <p:cxnSp>
              <p:nvCxnSpPr>
                <p:cNvPr id="31" name="מחבר חץ ישר 30"/>
                <p:cNvCxnSpPr/>
                <p:nvPr/>
              </p:nvCxnSpPr>
              <p:spPr>
                <a:xfrm rot="5400000">
                  <a:off x="5041662" y="5483490"/>
                  <a:ext cx="319034" cy="1587"/>
                </a:xfrm>
                <a:prstGeom prst="straightConnector1">
                  <a:avLst/>
                </a:prstGeom>
                <a:ln w="22225" cap="sq">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rot="5400000">
                  <a:off x="1164425" y="5795381"/>
                  <a:ext cx="901550" cy="1588"/>
                </a:xfrm>
                <a:prstGeom prst="straightConnector1">
                  <a:avLst/>
                </a:prstGeom>
                <a:ln w="22225" cap="sq">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17" name="מחבר חץ ישר 16"/>
              <p:cNvCxnSpPr/>
              <p:nvPr/>
            </p:nvCxnSpPr>
            <p:spPr>
              <a:xfrm rot="5400000">
                <a:off x="1639111" y="4249378"/>
                <a:ext cx="498392" cy="1588"/>
              </a:xfrm>
              <a:prstGeom prst="straightConnector1">
                <a:avLst/>
              </a:prstGeom>
              <a:ln w="22225" cap="sq">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sp>
          <p:nvSpPr>
            <p:cNvPr id="11" name="חץ למטה 10"/>
            <p:cNvSpPr/>
            <p:nvPr/>
          </p:nvSpPr>
          <p:spPr>
            <a:xfrm>
              <a:off x="1771597" y="4072402"/>
              <a:ext cx="214302" cy="428554"/>
            </a:xfrm>
            <a:prstGeom prst="downArrow">
              <a:avLst/>
            </a:prstGeom>
            <a:solidFill>
              <a:srgbClr val="FFFF00"/>
            </a:solidFill>
            <a:ln w="12700" cap="sq">
              <a:solidFill>
                <a:schemeClr val="tx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7770" name="מלבן 67"/>
            <p:cNvSpPr>
              <a:spLocks noChangeArrowheads="1"/>
            </p:cNvSpPr>
            <p:nvPr/>
          </p:nvSpPr>
          <p:spPr bwMode="auto">
            <a:xfrm>
              <a:off x="5532754" y="3616018"/>
              <a:ext cx="615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a:solidFill>
                    <a:prstClr val="black"/>
                  </a:solidFill>
                </a:rPr>
                <a:t>CO</a:t>
              </a:r>
              <a:r>
                <a:rPr lang="en-US" b="1" baseline="-25000" dirty="0">
                  <a:solidFill>
                    <a:prstClr val="black"/>
                  </a:solidFill>
                </a:rPr>
                <a:t>2</a:t>
              </a:r>
              <a:endParaRPr lang="he-IL" b="1" dirty="0">
                <a:solidFill>
                  <a:prstClr val="black"/>
                </a:solidFill>
              </a:endParaRPr>
            </a:p>
          </p:txBody>
        </p:sp>
        <p:cxnSp>
          <p:nvCxnSpPr>
            <p:cNvPr id="13" name="מחבר חץ ישר 12"/>
            <p:cNvCxnSpPr/>
            <p:nvPr/>
          </p:nvCxnSpPr>
          <p:spPr>
            <a:xfrm rot="5400000">
              <a:off x="5595718" y="4248584"/>
              <a:ext cx="496805" cy="1587"/>
            </a:xfrm>
            <a:prstGeom prst="straightConnector1">
              <a:avLst/>
            </a:prstGeom>
            <a:ln w="22225" cap="sq">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17772" name="מלבן 69"/>
            <p:cNvSpPr>
              <a:spLocks noChangeArrowheads="1"/>
            </p:cNvSpPr>
            <p:nvPr/>
          </p:nvSpPr>
          <p:spPr bwMode="auto">
            <a:xfrm>
              <a:off x="3286082" y="6137945"/>
              <a:ext cx="1529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2400" b="1" dirty="0">
                  <a:solidFill>
                    <a:prstClr val="black"/>
                  </a:solidFill>
                </a:rPr>
                <a:t>כלורופלסט</a:t>
              </a:r>
            </a:p>
          </p:txBody>
        </p:sp>
      </p:grpSp>
      <p:sp>
        <p:nvSpPr>
          <p:cNvPr id="33" name="TextBox 32"/>
          <p:cNvSpPr txBox="1"/>
          <p:nvPr/>
        </p:nvSpPr>
        <p:spPr>
          <a:xfrm>
            <a:off x="827584" y="6433591"/>
            <a:ext cx="7397254" cy="307777"/>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400" kern="0" dirty="0" smtClean="0"/>
              <a:t>בשקפים הבאים: פירוט שלבי הפוטוסינתזה </a:t>
            </a:r>
            <a:r>
              <a:rPr lang="he-IL" sz="1400" u="sng" kern="0" dirty="0" smtClean="0"/>
              <a:t>מעבר לנדרש על פי הסילבוס</a:t>
            </a:r>
            <a:endParaRPr lang="he-IL" sz="1400" u="sng" kern="0" dirty="0"/>
          </a:p>
        </p:txBody>
      </p:sp>
    </p:spTree>
    <p:extLst>
      <p:ext uri="{BB962C8B-B14F-4D97-AF65-F5344CB8AC3E}">
        <p14:creationId xmlns:p14="http://schemas.microsoft.com/office/powerpoint/2010/main" val="2740852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3C0AA46-17DF-42A7-B261-C21CCDDDC4A8}"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גלגולי הסוכרים תוצרי הפוטוסינתזה בצמח</a:t>
            </a:r>
            <a:endParaRPr lang="he-IL" sz="1800" dirty="0" smtClean="0"/>
          </a:p>
        </p:txBody>
      </p:sp>
      <p:sp>
        <p:nvSpPr>
          <p:cNvPr id="7" name="TextBox 6"/>
          <p:cNvSpPr txBox="1"/>
          <p:nvPr/>
        </p:nvSpPr>
        <p:spPr>
          <a:xfrm>
            <a:off x="246063" y="465138"/>
            <a:ext cx="8469312"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הסוכרים הנוצרים בתאי העלים בתהליך הפוטוסינתזה מועברים דרך צינורות ההובלה של הצמח אל חלקי הצמח הלא-ירוקים שאינם עושים פוטוסינתזה כגון: שורשים, גבעולים, פרחים ופירות.</a:t>
            </a:r>
          </a:p>
          <a:p>
            <a:pPr fontAlgn="auto">
              <a:spcBef>
                <a:spcPts val="0"/>
              </a:spcBef>
              <a:spcAft>
                <a:spcPts val="0"/>
              </a:spcAft>
              <a:defRPr/>
            </a:pPr>
            <a:r>
              <a:rPr lang="he-IL" u="sng" kern="0" dirty="0">
                <a:solidFill>
                  <a:srgbClr val="1D4C72"/>
                </a:solidFill>
              </a:rPr>
              <a:t>הסוכרים מנוצלים בתאים לשתי מטרות</a:t>
            </a:r>
            <a:r>
              <a:rPr lang="he-IL" kern="0" dirty="0">
                <a:solidFill>
                  <a:srgbClr val="1D4C72"/>
                </a:solidFill>
              </a:rPr>
              <a:t>:</a:t>
            </a:r>
          </a:p>
          <a:p>
            <a:pPr fontAlgn="auto">
              <a:spcBef>
                <a:spcPts val="0"/>
              </a:spcBef>
              <a:spcAft>
                <a:spcPts val="0"/>
              </a:spcAft>
              <a:defRPr/>
            </a:pPr>
            <a:r>
              <a:rPr lang="he-IL" kern="0" dirty="0">
                <a:solidFill>
                  <a:srgbClr val="1D4C72"/>
                </a:solidFill>
              </a:rPr>
              <a:t>א. הם מתפרקים בנשימה תאית ומספקים </a:t>
            </a:r>
            <a:r>
              <a:rPr lang="he-IL" kern="0" dirty="0" smtClean="0">
                <a:solidFill>
                  <a:srgbClr val="1D4C72"/>
                </a:solidFill>
              </a:rPr>
              <a:t>אנרגיה.</a:t>
            </a:r>
            <a:endParaRPr lang="he-IL" kern="0" dirty="0">
              <a:solidFill>
                <a:srgbClr val="1D4C72"/>
              </a:solidFill>
            </a:endParaRPr>
          </a:p>
          <a:p>
            <a:pPr fontAlgn="auto">
              <a:spcBef>
                <a:spcPts val="0"/>
              </a:spcBef>
              <a:spcAft>
                <a:spcPts val="0"/>
              </a:spcAft>
              <a:defRPr/>
            </a:pPr>
            <a:r>
              <a:rPr lang="he-IL" kern="0" dirty="0">
                <a:solidFill>
                  <a:srgbClr val="1D4C72"/>
                </a:solidFill>
              </a:rPr>
              <a:t>ב. הם משמשים כחומר מוצא לבניית חומרים אורגניים אחרים (כגון חלבונים ושומנים) הנחוצים לבניית התאים. </a:t>
            </a:r>
          </a:p>
          <a:p>
            <a:pPr fontAlgn="auto">
              <a:spcBef>
                <a:spcPts val="0"/>
              </a:spcBef>
              <a:spcAft>
                <a:spcPts val="0"/>
              </a:spcAft>
              <a:defRPr/>
            </a:pPr>
            <a:r>
              <a:rPr lang="he-IL" kern="0" dirty="0">
                <a:solidFill>
                  <a:srgbClr val="1D4C72"/>
                </a:solidFill>
              </a:rPr>
              <a:t>ראו פירוט בשקף הבא.</a:t>
            </a:r>
          </a:p>
        </p:txBody>
      </p:sp>
      <p:pic>
        <p:nvPicPr>
          <p:cNvPr id="49158" name="Picture 9"/>
          <p:cNvPicPr>
            <a:picLocks noChangeAspect="1" noChangeArrowheads="1"/>
          </p:cNvPicPr>
          <p:nvPr/>
        </p:nvPicPr>
        <p:blipFill>
          <a:blip r:embed="rId2" cstate="print"/>
          <a:srcRect/>
          <a:stretch>
            <a:fillRect/>
          </a:stretch>
        </p:blipFill>
        <p:spPr bwMode="auto">
          <a:xfrm>
            <a:off x="3594100" y="2330450"/>
            <a:ext cx="2622550" cy="3984625"/>
          </a:xfrm>
          <a:prstGeom prst="rect">
            <a:avLst/>
          </a:prstGeom>
          <a:noFill/>
          <a:ln w="9525">
            <a:noFill/>
            <a:miter lim="800000"/>
            <a:headEnd/>
            <a:tailEnd/>
          </a:ln>
          <a:effectLst/>
        </p:spPr>
      </p:pic>
      <p:sp>
        <p:nvSpPr>
          <p:cNvPr id="2" name="חץ למטה 1"/>
          <p:cNvSpPr/>
          <p:nvPr/>
        </p:nvSpPr>
        <p:spPr>
          <a:xfrm>
            <a:off x="3240088" y="3284538"/>
            <a:ext cx="179387" cy="2665412"/>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2" name="TextBox 11"/>
          <p:cNvSpPr txBox="1"/>
          <p:nvPr/>
        </p:nvSpPr>
        <p:spPr>
          <a:xfrm>
            <a:off x="231775" y="4156075"/>
            <a:ext cx="2994025" cy="922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סוכרים תוצרי הפוטוסינתזה</a:t>
            </a:r>
          </a:p>
          <a:p>
            <a:pPr fontAlgn="auto">
              <a:spcBef>
                <a:spcPts val="0"/>
              </a:spcBef>
              <a:spcAft>
                <a:spcPts val="0"/>
              </a:spcAft>
              <a:defRPr/>
            </a:pPr>
            <a:r>
              <a:rPr lang="he-IL" kern="0" dirty="0">
                <a:solidFill>
                  <a:srgbClr val="1D4C72"/>
                </a:solidFill>
              </a:rPr>
              <a:t>מועברים לשורשים ולחלקים </a:t>
            </a:r>
          </a:p>
          <a:p>
            <a:pPr fontAlgn="auto">
              <a:spcBef>
                <a:spcPts val="0"/>
              </a:spcBef>
              <a:spcAft>
                <a:spcPts val="0"/>
              </a:spcAft>
              <a:defRPr/>
            </a:pPr>
            <a:r>
              <a:rPr lang="he-IL" kern="0" dirty="0">
                <a:solidFill>
                  <a:srgbClr val="1D4C72"/>
                </a:solidFill>
              </a:rPr>
              <a:t>לא-ירוקים אחרים בצמח.</a:t>
            </a: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12</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619329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חץ למטה 2"/>
          <p:cNvSpPr/>
          <p:nvPr/>
        </p:nvSpPr>
        <p:spPr>
          <a:xfrm>
            <a:off x="6156325" y="1020763"/>
            <a:ext cx="808038" cy="3921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חץ למטה 16"/>
          <p:cNvSpPr/>
          <p:nvPr/>
        </p:nvSpPr>
        <p:spPr>
          <a:xfrm>
            <a:off x="1558925" y="1020763"/>
            <a:ext cx="808038" cy="39846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9" name="TextBox 48"/>
          <p:cNvSpPr txBox="1"/>
          <p:nvPr/>
        </p:nvSpPr>
        <p:spPr bwMode="auto">
          <a:xfrm>
            <a:off x="222250" y="512763"/>
            <a:ext cx="8215313" cy="571500"/>
          </a:xfrm>
          <a:prstGeom prst="rect">
            <a:avLst/>
          </a:prstGeom>
          <a:solidFill>
            <a:srgbClr val="00B050"/>
          </a:solidFill>
          <a:ln w="19050">
            <a:solidFill>
              <a:schemeClr val="tx1"/>
            </a:solidFill>
          </a:ln>
          <a:effectLst/>
        </p:spPr>
        <p:txBody>
          <a:bodyPr rtlCol="1" anchor="ctr"/>
          <a:lstStyle/>
          <a:p>
            <a:pPr algn="ctr" fontAlgn="auto">
              <a:spcBef>
                <a:spcPts val="0"/>
              </a:spcBef>
              <a:spcAft>
                <a:spcPts val="0"/>
              </a:spcAft>
              <a:defRPr/>
            </a:pPr>
            <a:r>
              <a:rPr lang="he-IL" sz="2000" kern="0" dirty="0" smtClean="0">
                <a:solidFill>
                  <a:prstClr val="black"/>
                </a:solidFill>
                <a:latin typeface="Arial"/>
                <a:cs typeface="Arial"/>
              </a:rPr>
              <a:t>החומרים האורגניים הנוצרים בפוטוסינתזה מנוצלים ל:</a:t>
            </a:r>
            <a:endParaRPr lang="he-IL" sz="2000" kern="0" dirty="0">
              <a:solidFill>
                <a:prstClr val="black"/>
              </a:solidFill>
              <a:latin typeface="Arial"/>
              <a:cs typeface="Arial"/>
            </a:endParaRPr>
          </a:p>
        </p:txBody>
      </p:sp>
      <p:sp>
        <p:nvSpPr>
          <p:cNvPr id="51" name="TextBox 50"/>
          <p:cNvSpPr txBox="1"/>
          <p:nvPr/>
        </p:nvSpPr>
        <p:spPr bwMode="auto">
          <a:xfrm>
            <a:off x="3268663" y="1419224"/>
            <a:ext cx="5178425" cy="1001664"/>
          </a:xfrm>
          <a:prstGeom prst="rect">
            <a:avLst/>
          </a:prstGeom>
          <a:solidFill>
            <a:srgbClr val="FFFF99"/>
          </a:solidFill>
          <a:ln w="19050">
            <a:solidFill>
              <a:schemeClr val="tx1"/>
            </a:solidFill>
          </a:ln>
          <a:effectLst/>
        </p:spPr>
        <p:txBody>
          <a:bodyPr rtlCol="1" anchor="ctr"/>
          <a:lstStyle/>
          <a:p>
            <a:pPr algn="ctr" fontAlgn="auto">
              <a:spcBef>
                <a:spcPts val="0"/>
              </a:spcBef>
              <a:spcAft>
                <a:spcPts val="0"/>
              </a:spcAft>
              <a:defRPr/>
            </a:pPr>
            <a:r>
              <a:rPr lang="he-IL" sz="2000" b="1" dirty="0" smtClean="0">
                <a:solidFill>
                  <a:prstClr val="black"/>
                </a:solidFill>
                <a:latin typeface="Arial"/>
                <a:cs typeface="Arial"/>
              </a:rPr>
              <a:t>בנייה</a:t>
            </a:r>
          </a:p>
          <a:p>
            <a:pPr algn="ctr" fontAlgn="auto">
              <a:spcBef>
                <a:spcPts val="0"/>
              </a:spcBef>
              <a:spcAft>
                <a:spcPts val="0"/>
              </a:spcAft>
              <a:defRPr/>
            </a:pPr>
            <a:r>
              <a:rPr lang="he-IL" sz="2000" b="1" dirty="0" smtClean="0">
                <a:solidFill>
                  <a:prstClr val="black"/>
                </a:solidFill>
                <a:latin typeface="Arial"/>
                <a:cs typeface="Arial"/>
              </a:rPr>
              <a:t>משמשים כ"שלד" לבניית חומרים אורגניים הנחוצים לבניית התאים</a:t>
            </a:r>
            <a:endParaRPr lang="he-IL" sz="2000" b="1" dirty="0">
              <a:solidFill>
                <a:prstClr val="black"/>
              </a:solidFill>
              <a:latin typeface="Arial"/>
              <a:cs typeface="Arial"/>
            </a:endParaRPr>
          </a:p>
        </p:txBody>
      </p:sp>
      <p:sp>
        <p:nvSpPr>
          <p:cNvPr id="52" name="TextBox 51"/>
          <p:cNvSpPr txBox="1"/>
          <p:nvPr/>
        </p:nvSpPr>
        <p:spPr bwMode="auto">
          <a:xfrm>
            <a:off x="231775" y="1408113"/>
            <a:ext cx="2565400" cy="476250"/>
          </a:xfrm>
          <a:prstGeom prst="rect">
            <a:avLst/>
          </a:prstGeom>
          <a:solidFill>
            <a:srgbClr val="FFFF99"/>
          </a:solidFill>
          <a:ln w="19050">
            <a:solidFill>
              <a:schemeClr val="tx1"/>
            </a:solidFill>
          </a:ln>
          <a:effectLst/>
        </p:spPr>
        <p:txBody>
          <a:bodyPr rtlCol="1" anchor="ctr"/>
          <a:lstStyle/>
          <a:p>
            <a:pPr algn="ctr" fontAlgn="auto">
              <a:spcBef>
                <a:spcPts val="0"/>
              </a:spcBef>
              <a:spcAft>
                <a:spcPts val="0"/>
              </a:spcAft>
              <a:defRPr/>
            </a:pPr>
            <a:r>
              <a:rPr lang="he-IL" sz="2000" b="1" dirty="0">
                <a:solidFill>
                  <a:prstClr val="black"/>
                </a:solidFill>
                <a:latin typeface="Arial"/>
                <a:cs typeface="Arial"/>
              </a:rPr>
              <a:t>נשימה תאית</a:t>
            </a:r>
          </a:p>
        </p:txBody>
      </p:sp>
      <p:grpSp>
        <p:nvGrpSpPr>
          <p:cNvPr id="8" name="קבוצה 7"/>
          <p:cNvGrpSpPr/>
          <p:nvPr/>
        </p:nvGrpSpPr>
        <p:grpSpPr>
          <a:xfrm>
            <a:off x="203200" y="2276872"/>
            <a:ext cx="8977312" cy="3888432"/>
            <a:chOff x="203200" y="2420888"/>
            <a:chExt cx="8977312" cy="3888432"/>
          </a:xfrm>
        </p:grpSpPr>
        <p:grpSp>
          <p:nvGrpSpPr>
            <p:cNvPr id="2" name="קבוצה 1"/>
            <p:cNvGrpSpPr/>
            <p:nvPr/>
          </p:nvGrpSpPr>
          <p:grpSpPr>
            <a:xfrm>
              <a:off x="5724128" y="2557353"/>
              <a:ext cx="3456384" cy="1015663"/>
              <a:chOff x="5556919" y="2752045"/>
              <a:chExt cx="3456384" cy="1015663"/>
            </a:xfrm>
          </p:grpSpPr>
          <p:sp>
            <p:nvSpPr>
              <p:cNvPr id="7" name="TextBox 6"/>
              <p:cNvSpPr txBox="1"/>
              <p:nvPr/>
            </p:nvSpPr>
            <p:spPr>
              <a:xfrm>
                <a:off x="6719911" y="2752045"/>
                <a:ext cx="2293392" cy="1015663"/>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2000" b="1" kern="0" dirty="0" smtClean="0">
                    <a:solidFill>
                      <a:srgbClr val="C00000"/>
                    </a:solidFill>
                    <a:latin typeface="Arial"/>
                    <a:cs typeface="Arial"/>
                  </a:rPr>
                  <a:t>       מינרלים </a:t>
                </a:r>
                <a:r>
                  <a:rPr lang="he-IL" sz="2000" kern="0" dirty="0" smtClean="0">
                    <a:solidFill>
                      <a:srgbClr val="C00000"/>
                    </a:solidFill>
                    <a:latin typeface="Arial"/>
                    <a:cs typeface="Arial"/>
                  </a:rPr>
                  <a:t>(</a:t>
                </a:r>
                <a:r>
                  <a:rPr lang="he-IL" sz="2000" kern="0" dirty="0">
                    <a:solidFill>
                      <a:srgbClr val="C00000"/>
                    </a:solidFill>
                    <a:latin typeface="Arial"/>
                    <a:cs typeface="Arial"/>
                  </a:rPr>
                  <a:t>חומרים </a:t>
                </a:r>
                <a:r>
                  <a:rPr lang="he-IL" sz="2000" kern="0" dirty="0" smtClean="0">
                    <a:solidFill>
                      <a:srgbClr val="C00000"/>
                    </a:solidFill>
                    <a:latin typeface="Arial"/>
                    <a:cs typeface="Arial"/>
                  </a:rPr>
                  <a:t>אי־אורגניים</a:t>
                </a:r>
                <a:r>
                  <a:rPr lang="he-IL" sz="2000" kern="0" dirty="0">
                    <a:solidFill>
                      <a:srgbClr val="C00000"/>
                    </a:solidFill>
                    <a:latin typeface="Arial"/>
                    <a:cs typeface="Arial"/>
                  </a:rPr>
                  <a:t>) </a:t>
                </a:r>
                <a:r>
                  <a:rPr lang="he-IL" sz="2000" kern="0" dirty="0" smtClean="0">
                    <a:solidFill>
                      <a:srgbClr val="C00000"/>
                    </a:solidFill>
                    <a:latin typeface="Arial"/>
                    <a:cs typeface="Arial"/>
                  </a:rPr>
                  <a:t>הנקלטים מן האדמה*</a:t>
                </a:r>
                <a:endParaRPr lang="he-IL" sz="2000" kern="0" dirty="0">
                  <a:solidFill>
                    <a:srgbClr val="C00000"/>
                  </a:solidFill>
                  <a:latin typeface="Arial"/>
                  <a:cs typeface="Arial"/>
                </a:endParaRPr>
              </a:p>
            </p:txBody>
          </p:sp>
          <p:cxnSp>
            <p:nvCxnSpPr>
              <p:cNvPr id="31" name="מחבר חץ ישר 30"/>
              <p:cNvCxnSpPr/>
              <p:nvPr/>
            </p:nvCxnSpPr>
            <p:spPr>
              <a:xfrm flipH="1" flipV="1">
                <a:off x="6596460" y="2924944"/>
                <a:ext cx="328611" cy="158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a:xfrm flipH="1" flipV="1">
                <a:off x="5556919" y="3358579"/>
                <a:ext cx="1288902" cy="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קבוצה 4"/>
            <p:cNvGrpSpPr/>
            <p:nvPr/>
          </p:nvGrpSpPr>
          <p:grpSpPr>
            <a:xfrm>
              <a:off x="203200" y="2420888"/>
              <a:ext cx="3065463" cy="3888432"/>
              <a:chOff x="203200" y="2420888"/>
              <a:chExt cx="3065463" cy="3888432"/>
            </a:xfrm>
          </p:grpSpPr>
          <p:cxnSp>
            <p:nvCxnSpPr>
              <p:cNvPr id="19" name="מחבר חץ ישר 18"/>
              <p:cNvCxnSpPr/>
              <p:nvPr/>
            </p:nvCxnSpPr>
            <p:spPr>
              <a:xfrm flipH="1">
                <a:off x="1558925" y="2420888"/>
                <a:ext cx="1709738" cy="163644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9" name="קבוצה 38"/>
              <p:cNvGrpSpPr/>
              <p:nvPr/>
            </p:nvGrpSpPr>
            <p:grpSpPr>
              <a:xfrm>
                <a:off x="203200" y="4077071"/>
                <a:ext cx="2439988" cy="2232249"/>
                <a:chOff x="203200" y="4437111"/>
                <a:chExt cx="2439988" cy="2232249"/>
              </a:xfrm>
            </p:grpSpPr>
            <p:sp>
              <p:nvSpPr>
                <p:cNvPr id="18" name="TextBox 17"/>
                <p:cNvSpPr txBox="1"/>
                <p:nvPr/>
              </p:nvSpPr>
              <p:spPr>
                <a:xfrm>
                  <a:off x="203200" y="5192032"/>
                  <a:ext cx="2439988" cy="1477328"/>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FF6600"/>
                      </a:solidFill>
                      <a:latin typeface="Arial"/>
                      <a:cs typeface="Arial"/>
                    </a:rPr>
                    <a:t>פחמימות כגון עמילן </a:t>
                  </a:r>
                  <a:r>
                    <a:rPr lang="he-IL" kern="0" dirty="0">
                      <a:solidFill>
                        <a:prstClr val="black"/>
                      </a:solidFill>
                      <a:latin typeface="Arial"/>
                      <a:cs typeface="Arial"/>
                    </a:rPr>
                    <a:t>–</a:t>
                  </a:r>
                </a:p>
                <a:p>
                  <a:pPr fontAlgn="auto">
                    <a:spcBef>
                      <a:spcPts val="0"/>
                    </a:spcBef>
                    <a:spcAft>
                      <a:spcPts val="0"/>
                    </a:spcAft>
                    <a:defRPr/>
                  </a:pPr>
                  <a:r>
                    <a:rPr lang="he-IL" kern="0" dirty="0" smtClean="0">
                      <a:solidFill>
                        <a:prstClr val="black"/>
                      </a:solidFill>
                      <a:latin typeface="Arial"/>
                      <a:cs typeface="Arial"/>
                    </a:rPr>
                    <a:t>רב־סוכר </a:t>
                  </a:r>
                  <a:r>
                    <a:rPr lang="he-IL" kern="0" dirty="0">
                      <a:solidFill>
                        <a:prstClr val="black"/>
                      </a:solidFill>
                      <a:latin typeface="Arial"/>
                      <a:cs typeface="Arial"/>
                    </a:rPr>
                    <a:t>המשמש </a:t>
                  </a:r>
                  <a:r>
                    <a:rPr lang="he-IL" kern="0" dirty="0" smtClean="0">
                      <a:solidFill>
                        <a:prstClr val="black"/>
                      </a:solidFill>
                      <a:latin typeface="Arial"/>
                      <a:cs typeface="Arial"/>
                    </a:rPr>
                    <a:t>בתור חומר </a:t>
                  </a:r>
                  <a:r>
                    <a:rPr lang="he-IL" kern="0" dirty="0">
                      <a:solidFill>
                        <a:prstClr val="black"/>
                      </a:solidFill>
                      <a:latin typeface="Arial"/>
                      <a:cs typeface="Arial"/>
                    </a:rPr>
                    <a:t>תשמורת בצמחים</a:t>
                  </a:r>
                </a:p>
                <a:p>
                  <a:pPr fontAlgn="auto">
                    <a:spcBef>
                      <a:spcPts val="0"/>
                    </a:spcBef>
                    <a:spcAft>
                      <a:spcPts val="0"/>
                    </a:spcAft>
                    <a:defRPr/>
                  </a:pPr>
                  <a:r>
                    <a:rPr lang="he-IL" kern="0" dirty="0">
                      <a:solidFill>
                        <a:prstClr val="black"/>
                      </a:solidFill>
                      <a:latin typeface="Arial"/>
                      <a:cs typeface="Arial"/>
                    </a:rPr>
                    <a:t>ותאית המשמשת לבניית דופן </a:t>
                  </a:r>
                  <a:r>
                    <a:rPr lang="he-IL" kern="0" dirty="0" smtClean="0">
                      <a:solidFill>
                        <a:prstClr val="black"/>
                      </a:solidFill>
                      <a:latin typeface="Arial"/>
                      <a:cs typeface="Arial"/>
                    </a:rPr>
                    <a:t>התא.</a:t>
                  </a:r>
                  <a:endParaRPr lang="he-IL" kern="0" dirty="0">
                    <a:solidFill>
                      <a:prstClr val="black"/>
                    </a:solidFill>
                    <a:latin typeface="Arial"/>
                    <a:cs typeface="Arial"/>
                  </a:endParaRPr>
                </a:p>
              </p:txBody>
            </p:sp>
            <p:sp>
              <p:nvSpPr>
                <p:cNvPr id="35" name="TextBox 34"/>
                <p:cNvSpPr txBox="1"/>
                <p:nvPr/>
              </p:nvSpPr>
              <p:spPr bwMode="auto">
                <a:xfrm>
                  <a:off x="203200" y="4437111"/>
                  <a:ext cx="2439988" cy="743885"/>
                </a:xfrm>
                <a:prstGeom prst="rect">
                  <a:avLst/>
                </a:prstGeom>
                <a:solidFill>
                  <a:srgbClr val="00B050"/>
                </a:solidFill>
                <a:ln w="19050">
                  <a:solidFill>
                    <a:schemeClr val="tx1"/>
                  </a:solidFill>
                </a:ln>
                <a:effectLst/>
              </p:spPr>
              <p:txBody>
                <a:bodyPr rtlCol="1" anchor="ctr"/>
                <a:lstStyle/>
                <a:p>
                  <a:pPr algn="ctr" fontAlgn="auto">
                    <a:spcBef>
                      <a:spcPts val="0"/>
                    </a:spcBef>
                    <a:spcAft>
                      <a:spcPts val="0"/>
                    </a:spcAft>
                    <a:defRPr/>
                  </a:pPr>
                  <a:r>
                    <a:rPr lang="he-IL" sz="2000" b="1" dirty="0">
                      <a:solidFill>
                        <a:prstClr val="black"/>
                      </a:solidFill>
                      <a:latin typeface="Arial"/>
                      <a:cs typeface="Arial"/>
                    </a:rPr>
                    <a:t>פחמימות שונות </a:t>
                  </a:r>
                  <a:r>
                    <a:rPr lang="he-IL" sz="2000" dirty="0">
                      <a:solidFill>
                        <a:prstClr val="black"/>
                      </a:solidFill>
                      <a:latin typeface="Arial"/>
                      <a:cs typeface="Arial"/>
                    </a:rPr>
                    <a:t>(סוכרוז, עמילן, תאית)</a:t>
                  </a:r>
                </a:p>
              </p:txBody>
            </p:sp>
          </p:grpSp>
        </p:grpSp>
        <p:grpSp>
          <p:nvGrpSpPr>
            <p:cNvPr id="34" name="קבוצה 33"/>
            <p:cNvGrpSpPr/>
            <p:nvPr/>
          </p:nvGrpSpPr>
          <p:grpSpPr>
            <a:xfrm>
              <a:off x="2827338" y="2564904"/>
              <a:ext cx="1658937" cy="3744416"/>
              <a:chOff x="2827338" y="2564904"/>
              <a:chExt cx="1658937" cy="3744416"/>
            </a:xfrm>
          </p:grpSpPr>
          <p:cxnSp>
            <p:nvCxnSpPr>
              <p:cNvPr id="9" name="מחבר חץ ישר 8"/>
              <p:cNvCxnSpPr/>
              <p:nvPr/>
            </p:nvCxnSpPr>
            <p:spPr>
              <a:xfrm flipH="1">
                <a:off x="3767138" y="2564904"/>
                <a:ext cx="192882" cy="154053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27" name="קבוצה 26"/>
              <p:cNvGrpSpPr/>
              <p:nvPr/>
            </p:nvGrpSpPr>
            <p:grpSpPr>
              <a:xfrm>
                <a:off x="2827338" y="4105442"/>
                <a:ext cx="1658937" cy="2203878"/>
                <a:chOff x="2827338" y="4452986"/>
                <a:chExt cx="1658937" cy="2203878"/>
              </a:xfrm>
            </p:grpSpPr>
            <p:sp>
              <p:nvSpPr>
                <p:cNvPr id="13" name="TextBox 12"/>
                <p:cNvSpPr txBox="1"/>
                <p:nvPr/>
              </p:nvSpPr>
              <p:spPr>
                <a:xfrm>
                  <a:off x="2827338" y="5179536"/>
                  <a:ext cx="1658937" cy="1477328"/>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latin typeface="Arial"/>
                      <a:cs typeface="Arial"/>
                    </a:rPr>
                    <a:t>מרכיבים את קרומי התאים, משמשים </a:t>
                  </a:r>
                  <a:r>
                    <a:rPr lang="he-IL" kern="0" dirty="0" smtClean="0">
                      <a:solidFill>
                        <a:prstClr val="black"/>
                      </a:solidFill>
                      <a:latin typeface="Arial"/>
                      <a:cs typeface="Arial"/>
                    </a:rPr>
                    <a:t>בתור חומר </a:t>
                  </a:r>
                  <a:r>
                    <a:rPr lang="he-IL" kern="0" dirty="0">
                      <a:solidFill>
                        <a:prstClr val="black"/>
                      </a:solidFill>
                      <a:latin typeface="Arial"/>
                      <a:cs typeface="Arial"/>
                    </a:rPr>
                    <a:t>תשמורת</a:t>
                  </a:r>
                  <a:r>
                    <a:rPr lang="he-IL" kern="0" dirty="0" smtClean="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p:txBody>
            </p:sp>
            <p:sp>
              <p:nvSpPr>
                <p:cNvPr id="36" name="TextBox 35"/>
                <p:cNvSpPr txBox="1"/>
                <p:nvPr/>
              </p:nvSpPr>
              <p:spPr bwMode="auto">
                <a:xfrm>
                  <a:off x="2827338" y="4452986"/>
                  <a:ext cx="1658937" cy="715515"/>
                </a:xfrm>
                <a:prstGeom prst="rect">
                  <a:avLst/>
                </a:prstGeom>
                <a:solidFill>
                  <a:srgbClr val="FFC000"/>
                </a:solidFill>
                <a:ln w="19050">
                  <a:solidFill>
                    <a:schemeClr val="tx1"/>
                  </a:solidFill>
                </a:ln>
                <a:effectLst/>
              </p:spPr>
              <p:txBody>
                <a:bodyPr rtlCol="1" anchor="ctr"/>
                <a:lstStyle/>
                <a:p>
                  <a:pPr algn="ctr" fontAlgn="auto">
                    <a:spcBef>
                      <a:spcPts val="0"/>
                    </a:spcBef>
                    <a:spcAft>
                      <a:spcPts val="0"/>
                    </a:spcAft>
                    <a:defRPr/>
                  </a:pPr>
                  <a:r>
                    <a:rPr lang="he-IL" sz="2000" b="1" dirty="0">
                      <a:solidFill>
                        <a:prstClr val="black"/>
                      </a:solidFill>
                      <a:latin typeface="Arial"/>
                      <a:cs typeface="Arial"/>
                    </a:rPr>
                    <a:t>ליפידים</a:t>
                  </a:r>
                </a:p>
                <a:p>
                  <a:pPr algn="ctr" fontAlgn="auto">
                    <a:spcBef>
                      <a:spcPts val="0"/>
                    </a:spcBef>
                    <a:spcAft>
                      <a:spcPts val="0"/>
                    </a:spcAft>
                    <a:defRPr/>
                  </a:pPr>
                  <a:r>
                    <a:rPr lang="he-IL" sz="2000" b="1" dirty="0">
                      <a:solidFill>
                        <a:prstClr val="black"/>
                      </a:solidFill>
                      <a:latin typeface="Arial"/>
                      <a:cs typeface="Arial"/>
                    </a:rPr>
                    <a:t>(שומנים)</a:t>
                  </a:r>
                </a:p>
              </p:txBody>
            </p:sp>
          </p:grpSp>
        </p:grpSp>
        <p:grpSp>
          <p:nvGrpSpPr>
            <p:cNvPr id="22" name="קבוצה 21"/>
            <p:cNvGrpSpPr/>
            <p:nvPr/>
          </p:nvGrpSpPr>
          <p:grpSpPr>
            <a:xfrm>
              <a:off x="4770412" y="2564904"/>
              <a:ext cx="2044700" cy="3733383"/>
              <a:chOff x="4643438" y="2909938"/>
              <a:chExt cx="2044700" cy="3733383"/>
            </a:xfrm>
          </p:grpSpPr>
          <p:cxnSp>
            <p:nvCxnSpPr>
              <p:cNvPr id="20" name="מחבר חץ ישר 19"/>
              <p:cNvCxnSpPr/>
              <p:nvPr/>
            </p:nvCxnSpPr>
            <p:spPr>
              <a:xfrm>
                <a:off x="5597155" y="2909938"/>
                <a:ext cx="0" cy="149243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43438" y="5165993"/>
                <a:ext cx="2044700" cy="1477328"/>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latin typeface="Arial"/>
                    <a:cs typeface="Arial"/>
                  </a:rPr>
                  <a:t>משמשים </a:t>
                </a:r>
                <a:r>
                  <a:rPr lang="he-IL" kern="0" dirty="0" smtClean="0">
                    <a:solidFill>
                      <a:prstClr val="black"/>
                    </a:solidFill>
                    <a:latin typeface="Arial"/>
                    <a:cs typeface="Arial"/>
                  </a:rPr>
                  <a:t>בתור אנזימים</a:t>
                </a:r>
                <a:r>
                  <a:rPr lang="he-IL" kern="0" dirty="0">
                    <a:solidFill>
                      <a:prstClr val="black"/>
                    </a:solidFill>
                    <a:latin typeface="Arial"/>
                    <a:cs typeface="Arial"/>
                  </a:rPr>
                  <a:t>, חלבוני העברה וקולטנים בקרומי התאים </a:t>
                </a:r>
                <a:r>
                  <a:rPr lang="he-IL" kern="0" dirty="0" smtClean="0">
                    <a:solidFill>
                      <a:prstClr val="black"/>
                    </a:solidFill>
                    <a:latin typeface="Arial"/>
                    <a:cs typeface="Arial"/>
                  </a:rPr>
                  <a:t>ועוד.</a:t>
                </a:r>
              </a:p>
              <a:p>
                <a:pPr fontAlgn="auto">
                  <a:spcBef>
                    <a:spcPts val="0"/>
                  </a:spcBef>
                  <a:spcAft>
                    <a:spcPts val="0"/>
                  </a:spcAft>
                  <a:defRPr/>
                </a:pPr>
                <a:endParaRPr lang="he-IL" kern="0" dirty="0">
                  <a:solidFill>
                    <a:prstClr val="black"/>
                  </a:solidFill>
                  <a:latin typeface="Arial"/>
                  <a:cs typeface="Arial"/>
                </a:endParaRPr>
              </a:p>
            </p:txBody>
          </p:sp>
          <p:sp>
            <p:nvSpPr>
              <p:cNvPr id="37" name="TextBox 36"/>
              <p:cNvSpPr txBox="1"/>
              <p:nvPr/>
            </p:nvSpPr>
            <p:spPr bwMode="auto">
              <a:xfrm>
                <a:off x="4643438" y="4451399"/>
                <a:ext cx="2044700" cy="714593"/>
              </a:xfrm>
              <a:prstGeom prst="rect">
                <a:avLst/>
              </a:prstGeom>
              <a:solidFill>
                <a:srgbClr val="FF6600"/>
              </a:solidFill>
              <a:ln w="19050">
                <a:solidFill>
                  <a:schemeClr val="tx1"/>
                </a:solidFill>
              </a:ln>
              <a:effectLst/>
            </p:spPr>
            <p:txBody>
              <a:bodyPr rtlCol="1" anchor="ctr">
                <a:normAutofit/>
              </a:bodyPr>
              <a:lstStyle/>
              <a:p>
                <a:pPr algn="ctr" fontAlgn="auto">
                  <a:spcBef>
                    <a:spcPts val="0"/>
                  </a:spcBef>
                  <a:spcAft>
                    <a:spcPts val="0"/>
                  </a:spcAft>
                  <a:defRPr/>
                </a:pPr>
                <a:r>
                  <a:rPr lang="he-IL" sz="2000" b="1" dirty="0">
                    <a:solidFill>
                      <a:prstClr val="black"/>
                    </a:solidFill>
                    <a:latin typeface="Arial"/>
                    <a:cs typeface="Arial"/>
                  </a:rPr>
                  <a:t>חלבונים</a:t>
                </a:r>
              </a:p>
            </p:txBody>
          </p:sp>
        </p:grpSp>
        <p:grpSp>
          <p:nvGrpSpPr>
            <p:cNvPr id="16" name="קבוצה 15"/>
            <p:cNvGrpSpPr/>
            <p:nvPr/>
          </p:nvGrpSpPr>
          <p:grpSpPr>
            <a:xfrm>
              <a:off x="6736012" y="2564904"/>
              <a:ext cx="2205283" cy="3733383"/>
              <a:chOff x="6736012" y="2564904"/>
              <a:chExt cx="2205283" cy="3733383"/>
            </a:xfrm>
          </p:grpSpPr>
          <p:cxnSp>
            <p:nvCxnSpPr>
              <p:cNvPr id="21" name="מחבר חץ ישר 20"/>
              <p:cNvCxnSpPr/>
              <p:nvPr/>
            </p:nvCxnSpPr>
            <p:spPr>
              <a:xfrm>
                <a:off x="6736012" y="2564904"/>
                <a:ext cx="428276" cy="149243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1" name="קבוצה 10"/>
              <p:cNvGrpSpPr/>
              <p:nvPr/>
            </p:nvGrpSpPr>
            <p:grpSpPr>
              <a:xfrm>
                <a:off x="6950570" y="4109541"/>
                <a:ext cx="1990725" cy="2188746"/>
                <a:chOff x="6867525" y="4454575"/>
                <a:chExt cx="1990725" cy="2188746"/>
              </a:xfrm>
            </p:grpSpPr>
            <p:sp>
              <p:nvSpPr>
                <p:cNvPr id="15" name="TextBox 14"/>
                <p:cNvSpPr txBox="1"/>
                <p:nvPr/>
              </p:nvSpPr>
              <p:spPr>
                <a:xfrm>
                  <a:off x="6869113" y="5165993"/>
                  <a:ext cx="1978025" cy="1477328"/>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FF6600"/>
                      </a:solidFill>
                      <a:latin typeface="Arial"/>
                      <a:cs typeface="Arial"/>
                    </a:rPr>
                    <a:t>DNA</a:t>
                  </a:r>
                  <a:r>
                    <a:rPr lang="he-IL" kern="0" dirty="0">
                      <a:solidFill>
                        <a:prstClr val="black"/>
                      </a:solidFill>
                      <a:latin typeface="Arial"/>
                      <a:cs typeface="Arial"/>
                    </a:rPr>
                    <a:t> – חומר תורשתי</a:t>
                  </a:r>
                </a:p>
                <a:p>
                  <a:pPr fontAlgn="auto">
                    <a:spcBef>
                      <a:spcPts val="0"/>
                    </a:spcBef>
                    <a:spcAft>
                      <a:spcPts val="0"/>
                    </a:spcAft>
                    <a:defRPr/>
                  </a:pPr>
                  <a:r>
                    <a:rPr lang="en-US" kern="0" dirty="0">
                      <a:solidFill>
                        <a:srgbClr val="FF6600"/>
                      </a:solidFill>
                      <a:latin typeface="Arial"/>
                      <a:cs typeface="Arial"/>
                    </a:rPr>
                    <a:t>RNA</a:t>
                  </a:r>
                  <a:r>
                    <a:rPr lang="he-IL" kern="0" dirty="0">
                      <a:solidFill>
                        <a:srgbClr val="FF6600"/>
                      </a:solidFill>
                      <a:latin typeface="Arial"/>
                      <a:cs typeface="Arial"/>
                    </a:rPr>
                    <a:t> </a:t>
                  </a:r>
                  <a:r>
                    <a:rPr lang="he-IL" kern="0" dirty="0">
                      <a:solidFill>
                        <a:prstClr val="black"/>
                      </a:solidFill>
                      <a:latin typeface="Arial"/>
                      <a:cs typeface="Arial"/>
                    </a:rPr>
                    <a:t>–</a:t>
                  </a:r>
                  <a:r>
                    <a:rPr lang="he-IL" kern="0" dirty="0">
                      <a:solidFill>
                        <a:srgbClr val="FF6600"/>
                      </a:solidFill>
                      <a:latin typeface="Arial"/>
                      <a:cs typeface="Arial"/>
                    </a:rPr>
                    <a:t> </a:t>
                  </a:r>
                  <a:r>
                    <a:rPr lang="he-IL" kern="0" dirty="0">
                      <a:solidFill>
                        <a:prstClr val="black"/>
                      </a:solidFill>
                      <a:latin typeface="Arial"/>
                      <a:cs typeface="Arial"/>
                    </a:rPr>
                    <a:t>חומר מתווך ביצירת </a:t>
                  </a:r>
                  <a:r>
                    <a:rPr lang="he-IL" kern="0" dirty="0" smtClean="0">
                      <a:solidFill>
                        <a:prstClr val="black"/>
                      </a:solidFill>
                      <a:latin typeface="Arial"/>
                      <a:cs typeface="Arial"/>
                    </a:rPr>
                    <a:t>חלבונים.</a:t>
                  </a:r>
                </a:p>
                <a:p>
                  <a:pPr fontAlgn="auto">
                    <a:spcBef>
                      <a:spcPts val="0"/>
                    </a:spcBef>
                    <a:spcAft>
                      <a:spcPts val="0"/>
                    </a:spcAft>
                    <a:defRPr/>
                  </a:pPr>
                  <a:endParaRPr lang="he-IL" kern="0" dirty="0" smtClean="0">
                    <a:solidFill>
                      <a:prstClr val="black"/>
                    </a:solidFill>
                    <a:latin typeface="Arial"/>
                    <a:cs typeface="Arial"/>
                  </a:endParaRPr>
                </a:p>
              </p:txBody>
            </p:sp>
            <p:sp>
              <p:nvSpPr>
                <p:cNvPr id="38" name="TextBox 37"/>
                <p:cNvSpPr txBox="1"/>
                <p:nvPr/>
              </p:nvSpPr>
              <p:spPr bwMode="auto">
                <a:xfrm>
                  <a:off x="6867525" y="4454575"/>
                  <a:ext cx="1990725" cy="711418"/>
                </a:xfrm>
                <a:prstGeom prst="rect">
                  <a:avLst/>
                </a:prstGeom>
                <a:solidFill>
                  <a:schemeClr val="bg1">
                    <a:lumMod val="65000"/>
                  </a:schemeClr>
                </a:solidFill>
                <a:ln w="19050">
                  <a:solidFill>
                    <a:schemeClr val="tx1"/>
                  </a:solidFill>
                </a:ln>
                <a:effectLst/>
              </p:spPr>
              <p:txBody>
                <a:bodyPr rtlCol="1" anchor="ctr"/>
                <a:lstStyle/>
                <a:p>
                  <a:pPr algn="ctr" fontAlgn="auto">
                    <a:spcBef>
                      <a:spcPts val="0"/>
                    </a:spcBef>
                    <a:spcAft>
                      <a:spcPts val="0"/>
                    </a:spcAft>
                    <a:defRPr/>
                  </a:pPr>
                  <a:r>
                    <a:rPr lang="he-IL" sz="2000" b="1" dirty="0">
                      <a:solidFill>
                        <a:prstClr val="black"/>
                      </a:solidFill>
                      <a:latin typeface="Arial"/>
                      <a:cs typeface="Arial"/>
                    </a:rPr>
                    <a:t>חומצות גרעין</a:t>
                  </a:r>
                </a:p>
                <a:p>
                  <a:pPr algn="ctr" fontAlgn="auto">
                    <a:spcBef>
                      <a:spcPts val="0"/>
                    </a:spcBef>
                    <a:spcAft>
                      <a:spcPts val="0"/>
                    </a:spcAft>
                    <a:defRPr/>
                  </a:pPr>
                  <a:r>
                    <a:rPr lang="he-IL" sz="2000" dirty="0">
                      <a:solidFill>
                        <a:prstClr val="black"/>
                      </a:solidFill>
                    </a:rPr>
                    <a:t>(</a:t>
                  </a:r>
                  <a:r>
                    <a:rPr lang="en-US" sz="2000" dirty="0">
                      <a:solidFill>
                        <a:prstClr val="black"/>
                      </a:solidFill>
                    </a:rPr>
                    <a:t>DNA</a:t>
                  </a:r>
                  <a:r>
                    <a:rPr lang="he-IL" sz="2000" dirty="0">
                      <a:solidFill>
                        <a:prstClr val="black"/>
                      </a:solidFill>
                    </a:rPr>
                    <a:t> </a:t>
                  </a:r>
                  <a:r>
                    <a:rPr lang="he-IL" sz="2000" dirty="0" smtClean="0">
                      <a:solidFill>
                        <a:prstClr val="black"/>
                      </a:solidFill>
                    </a:rPr>
                    <a:t>ו</a:t>
                  </a:r>
                  <a:r>
                    <a:rPr lang="he-IL" sz="2000" dirty="0" smtClean="0">
                      <a:solidFill>
                        <a:prstClr val="black"/>
                      </a:solidFill>
                      <a:latin typeface="Arial"/>
                      <a:cs typeface="Arial"/>
                    </a:rPr>
                    <a:t>־</a:t>
                  </a:r>
                  <a:r>
                    <a:rPr lang="en-US" sz="2000" dirty="0" smtClean="0">
                      <a:solidFill>
                        <a:prstClr val="black"/>
                      </a:solidFill>
                    </a:rPr>
                    <a:t>RNA</a:t>
                  </a:r>
                  <a:r>
                    <a:rPr lang="he-IL" sz="2000" dirty="0">
                      <a:solidFill>
                        <a:prstClr val="black"/>
                      </a:solidFill>
                    </a:rPr>
                    <a:t>)</a:t>
                  </a:r>
                </a:p>
              </p:txBody>
            </p:sp>
          </p:grpSp>
        </p:grpSp>
      </p:grpSp>
      <p:sp>
        <p:nvSpPr>
          <p:cNvPr id="50" name="כותרת 5"/>
          <p:cNvSpPr txBox="1">
            <a:spLocks/>
          </p:cNvSpPr>
          <p:nvPr/>
        </p:nvSpPr>
        <p:spPr>
          <a:xfrm>
            <a:off x="-241797" y="55861"/>
            <a:ext cx="8558213" cy="441325"/>
          </a:xfrm>
          <a:prstGeom prst="rect">
            <a:avLst/>
          </a:prstGeom>
        </p:spPr>
        <p:txBody>
          <a:bodyPr/>
          <a:lst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a:lstStyle>
          <a:p>
            <a:pPr fontAlgn="auto">
              <a:defRPr/>
            </a:pPr>
            <a:r>
              <a:rPr lang="he-IL" sz="2000" b="1" dirty="0" smtClean="0">
                <a:solidFill>
                  <a:srgbClr val="FF6600"/>
                </a:solidFill>
              </a:rPr>
              <a:t>למה משמשים החומרים האורגניים הנוצרים בפוטוסינתזה?</a:t>
            </a:r>
            <a:endParaRPr lang="he-IL" sz="2000" dirty="0" smtClean="0">
              <a:solidFill>
                <a:prstClr val="black"/>
              </a:solidFill>
            </a:endParaRPr>
          </a:p>
        </p:txBody>
      </p:sp>
      <p:sp>
        <p:nvSpPr>
          <p:cNvPr id="6" name="מלבן 5"/>
          <p:cNvSpPr/>
          <p:nvPr/>
        </p:nvSpPr>
        <p:spPr>
          <a:xfrm>
            <a:off x="735682" y="6309320"/>
            <a:ext cx="8228806" cy="369332"/>
          </a:xfrm>
          <a:prstGeom prst="rect">
            <a:avLst/>
          </a:prstGeom>
        </p:spPr>
        <p:txBody>
          <a:bodyPr wrap="square">
            <a:spAutoFit/>
          </a:bodyPr>
          <a:lstStyle/>
          <a:p>
            <a:pPr lvl="0"/>
            <a:r>
              <a:rPr lang="he-IL" b="1" dirty="0" smtClean="0">
                <a:solidFill>
                  <a:srgbClr val="C00000"/>
                </a:solidFill>
                <a:latin typeface="Arial"/>
                <a:cs typeface="Arial"/>
              </a:rPr>
              <a:t>*</a:t>
            </a:r>
            <a:r>
              <a:rPr lang="he-IL" sz="1600" b="1" dirty="0" smtClean="0">
                <a:solidFill>
                  <a:srgbClr val="C00000"/>
                </a:solidFill>
                <a:latin typeface="Arial"/>
                <a:cs typeface="Arial"/>
              </a:rPr>
              <a:t>חקלאים נוהגים להוסיף </a:t>
            </a:r>
            <a:r>
              <a:rPr lang="he-IL" sz="1600" b="1" dirty="0">
                <a:solidFill>
                  <a:srgbClr val="C00000"/>
                </a:solidFill>
                <a:latin typeface="Arial"/>
                <a:cs typeface="Arial"/>
              </a:rPr>
              <a:t>לשדות דשנים המכילים </a:t>
            </a:r>
            <a:r>
              <a:rPr lang="he-IL" sz="1600" b="1" dirty="0" smtClean="0">
                <a:solidFill>
                  <a:srgbClr val="C00000"/>
                </a:solidFill>
                <a:latin typeface="Arial"/>
                <a:cs typeface="Arial"/>
              </a:rPr>
              <a:t>מינרלים, על מנת לזרז את הצמיחה.</a:t>
            </a:r>
            <a:endParaRPr lang="he-IL" sz="1600" b="1" dirty="0">
              <a:solidFill>
                <a:srgbClr val="C00000"/>
              </a:solidFill>
              <a:latin typeface="Arial"/>
              <a:cs typeface="Arial"/>
            </a:endParaRPr>
          </a:p>
        </p:txBody>
      </p:sp>
      <p:sp>
        <p:nvSpPr>
          <p:cNvPr id="40" name="Slide Number Placeholder 8"/>
          <p:cNvSpPr txBox="1">
            <a:spLocks/>
          </p:cNvSpPr>
          <p:nvPr/>
        </p:nvSpPr>
        <p:spPr bwMode="auto">
          <a:xfrm>
            <a:off x="179512" y="6448251"/>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13</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95437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9ADDB82-A3E4-4916-8F73-83B0B9058EF4}" type="slidenum">
              <a:rPr lang="he-IL" smtClean="0"/>
              <a:pPr fontAlgn="base">
                <a:spcBef>
                  <a:spcPct val="0"/>
                </a:spcBef>
                <a:spcAft>
                  <a:spcPct val="0"/>
                </a:spcAft>
                <a:defRPr/>
              </a:pPr>
              <a:t>14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תזכורת: סוכרים=פחמימות</a:t>
            </a:r>
            <a:endParaRPr lang="he-IL" sz="1800" dirty="0" smtClean="0"/>
          </a:p>
        </p:txBody>
      </p:sp>
      <p:sp>
        <p:nvSpPr>
          <p:cNvPr id="9" name="TextBox 8"/>
          <p:cNvSpPr txBox="1"/>
          <p:nvPr/>
        </p:nvSpPr>
        <p:spPr>
          <a:xfrm>
            <a:off x="215900" y="465138"/>
            <a:ext cx="8545513" cy="273685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sz="800" kern="0" dirty="0">
              <a:solidFill>
                <a:prstClr val="black"/>
              </a:solidFill>
            </a:endParaRPr>
          </a:p>
          <a:p>
            <a:pPr fontAlgn="auto">
              <a:spcBef>
                <a:spcPts val="0"/>
              </a:spcBef>
              <a:spcAft>
                <a:spcPts val="0"/>
              </a:spcAft>
              <a:defRPr/>
            </a:pPr>
            <a:r>
              <a:rPr lang="he-IL" u="sng" kern="0" dirty="0">
                <a:solidFill>
                  <a:prstClr val="black"/>
                </a:solidFill>
              </a:rPr>
              <a:t>קיימות שלוש קבוצות של פחמימות</a:t>
            </a:r>
            <a:r>
              <a:rPr lang="he-IL" kern="0" dirty="0">
                <a:solidFill>
                  <a:prstClr val="black"/>
                </a:solidFill>
              </a:rPr>
              <a:t>:</a:t>
            </a:r>
          </a:p>
          <a:p>
            <a:pPr fontAlgn="auto">
              <a:spcBef>
                <a:spcPts val="0"/>
              </a:spcBef>
              <a:spcAft>
                <a:spcPts val="0"/>
              </a:spcAft>
              <a:defRPr/>
            </a:pPr>
            <a:r>
              <a:rPr lang="he-IL" u="sng" kern="0" dirty="0">
                <a:solidFill>
                  <a:srgbClr val="FF6600"/>
                </a:solidFill>
              </a:rPr>
              <a:t>חד-סוכרים</a:t>
            </a:r>
            <a:r>
              <a:rPr lang="he-IL" kern="0" dirty="0">
                <a:solidFill>
                  <a:prstClr val="black"/>
                </a:solidFill>
              </a:rPr>
              <a:t>:                     חד-הסוכר הנפוץ ביותר הוא ה</a:t>
            </a:r>
            <a:r>
              <a:rPr lang="he-IL" u="sng" kern="0" dirty="0">
                <a:solidFill>
                  <a:prstClr val="black"/>
                </a:solidFill>
              </a:rPr>
              <a:t>גלוקוז</a:t>
            </a:r>
            <a:r>
              <a:rPr lang="he-IL" kern="0" dirty="0">
                <a:solidFill>
                  <a:prstClr val="black"/>
                </a:solidFill>
              </a:rPr>
              <a:t> (הנוצר בתהליך הפוטוסינתזה)</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srgbClr val="FF6600"/>
                </a:solidFill>
              </a:rPr>
              <a:t>דו-סוכרים </a:t>
            </a:r>
            <a:r>
              <a:rPr lang="he-IL" kern="0" dirty="0">
                <a:solidFill>
                  <a:prstClr val="black"/>
                </a:solidFill>
              </a:rPr>
              <a:t>:                     הסוכר שאנו משתמשים בו להמתקת המזון הוא דו-סוכר הנקרא</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                                      </a:t>
            </a:r>
            <a:r>
              <a:rPr lang="he-IL" u="sng" kern="0" dirty="0">
                <a:solidFill>
                  <a:prstClr val="black"/>
                </a:solidFill>
              </a:rPr>
              <a:t>סוכרוז</a:t>
            </a:r>
            <a:r>
              <a:rPr lang="he-IL" kern="0" dirty="0">
                <a:solidFill>
                  <a:prstClr val="black"/>
                </a:solidFill>
              </a:rPr>
              <a:t>. הסוכרוז מורכב משני חד-סוכרים גלוקטוז ופרוקטוז.</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srgbClr val="FF6600"/>
                </a:solidFill>
              </a:rPr>
              <a:t>רב-סוכרים</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prstClr val="black"/>
                </a:solidFill>
              </a:rPr>
              <a:t>רבי הסוכר הנפוצים ביותר הם</a:t>
            </a:r>
            <a:r>
              <a:rPr lang="he-IL" kern="0" dirty="0">
                <a:solidFill>
                  <a:prstClr val="black"/>
                </a:solidFill>
              </a:rPr>
              <a:t>: </a:t>
            </a:r>
          </a:p>
          <a:p>
            <a:pPr fontAlgn="auto">
              <a:spcBef>
                <a:spcPts val="0"/>
              </a:spcBef>
              <a:spcAft>
                <a:spcPts val="0"/>
              </a:spcAft>
              <a:defRPr/>
            </a:pPr>
            <a:r>
              <a:rPr lang="he-IL" u="sng" kern="0" dirty="0">
                <a:solidFill>
                  <a:prstClr val="black"/>
                </a:solidFill>
              </a:rPr>
              <a:t>תאית</a:t>
            </a:r>
            <a:r>
              <a:rPr lang="he-IL" kern="0" dirty="0">
                <a:solidFill>
                  <a:prstClr val="black"/>
                </a:solidFill>
              </a:rPr>
              <a:t> המרכיבה את דופן תאי הצמחים, </a:t>
            </a:r>
          </a:p>
          <a:p>
            <a:pPr fontAlgn="auto">
              <a:spcBef>
                <a:spcPts val="0"/>
              </a:spcBef>
              <a:spcAft>
                <a:spcPts val="0"/>
              </a:spcAft>
              <a:defRPr/>
            </a:pPr>
            <a:r>
              <a:rPr lang="he-IL" u="sng" kern="0" dirty="0">
                <a:solidFill>
                  <a:prstClr val="black"/>
                </a:solidFill>
              </a:rPr>
              <a:t>עמילן</a:t>
            </a:r>
            <a:r>
              <a:rPr lang="he-IL" kern="0" dirty="0">
                <a:solidFill>
                  <a:prstClr val="black"/>
                </a:solidFill>
              </a:rPr>
              <a:t> שהוא חומר תשמורת בצמחים </a:t>
            </a:r>
          </a:p>
          <a:p>
            <a:pPr fontAlgn="auto">
              <a:spcBef>
                <a:spcPts val="0"/>
              </a:spcBef>
              <a:spcAft>
                <a:spcPts val="0"/>
              </a:spcAft>
              <a:defRPr/>
            </a:pPr>
            <a:r>
              <a:rPr lang="he-IL" u="sng" kern="0" dirty="0" err="1">
                <a:solidFill>
                  <a:prstClr val="black"/>
                </a:solidFill>
              </a:rPr>
              <a:t>גליקוגן</a:t>
            </a:r>
            <a:r>
              <a:rPr lang="he-IL" kern="0" dirty="0">
                <a:solidFill>
                  <a:prstClr val="black"/>
                </a:solidFill>
              </a:rPr>
              <a:t> שהוא חומר תשמורת בבעלי חיים. שלושתם מורכבים ממספר עצום של מולקולות גלוקוז. יחידת המבנה של שלושתם היא גלוקוז. ההבדל בניהם הוא באופן סידור יחידות הגלוקוז במולקולות הרב-סוכרים.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מולקולות של חד-סוכר ודו-סוכר הן בעלות טעם מתוק ומסיסות במים.</a:t>
            </a:r>
          </a:p>
          <a:p>
            <a:pPr fontAlgn="auto">
              <a:spcBef>
                <a:spcPts val="0"/>
              </a:spcBef>
              <a:spcAft>
                <a:spcPts val="0"/>
              </a:spcAft>
              <a:defRPr/>
            </a:pPr>
            <a:r>
              <a:rPr lang="he-IL" kern="0" dirty="0">
                <a:solidFill>
                  <a:prstClr val="black"/>
                </a:solidFill>
              </a:rPr>
              <a:t>מולקולות של רב-סוכר אינן מתוקות ואינן מסיסות במים.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53254" name="Picture 6"/>
          <p:cNvPicPr>
            <a:picLocks noChangeAspect="1" noChangeArrowheads="1"/>
          </p:cNvPicPr>
          <p:nvPr/>
        </p:nvPicPr>
        <p:blipFill>
          <a:blip r:embed="rId2" cstate="print"/>
          <a:srcRect/>
          <a:stretch>
            <a:fillRect/>
          </a:stretch>
        </p:blipFill>
        <p:spPr bwMode="auto">
          <a:xfrm>
            <a:off x="6561138" y="981075"/>
            <a:ext cx="514350" cy="428625"/>
          </a:xfrm>
          <a:prstGeom prst="rect">
            <a:avLst/>
          </a:prstGeom>
          <a:noFill/>
          <a:ln w="9525">
            <a:noFill/>
            <a:miter lim="800000"/>
            <a:headEnd/>
            <a:tailEnd/>
          </a:ln>
        </p:spPr>
      </p:pic>
      <p:pic>
        <p:nvPicPr>
          <p:cNvPr id="53255" name="Picture 7"/>
          <p:cNvPicPr>
            <a:picLocks noChangeAspect="1" noChangeArrowheads="1"/>
          </p:cNvPicPr>
          <p:nvPr/>
        </p:nvPicPr>
        <p:blipFill>
          <a:blip r:embed="rId3" cstate="print"/>
          <a:srcRect/>
          <a:stretch>
            <a:fillRect/>
          </a:stretch>
        </p:blipFill>
        <p:spPr bwMode="auto">
          <a:xfrm>
            <a:off x="6459538" y="1860550"/>
            <a:ext cx="1219200" cy="428625"/>
          </a:xfrm>
          <a:prstGeom prst="rect">
            <a:avLst/>
          </a:prstGeom>
          <a:noFill/>
          <a:ln w="9525">
            <a:noFill/>
            <a:miter lim="800000"/>
            <a:headEnd/>
            <a:tailEnd/>
          </a:ln>
        </p:spPr>
      </p:pic>
      <p:pic>
        <p:nvPicPr>
          <p:cNvPr id="53256" name="Picture 9"/>
          <p:cNvPicPr>
            <a:picLocks noChangeAspect="1" noChangeArrowheads="1"/>
          </p:cNvPicPr>
          <p:nvPr/>
        </p:nvPicPr>
        <p:blipFill>
          <a:blip r:embed="rId4" cstate="print"/>
          <a:srcRect/>
          <a:stretch>
            <a:fillRect/>
          </a:stretch>
        </p:blipFill>
        <p:spPr bwMode="auto">
          <a:xfrm>
            <a:off x="2973388" y="3201988"/>
            <a:ext cx="4095750" cy="1000125"/>
          </a:xfrm>
          <a:prstGeom prst="rect">
            <a:avLst/>
          </a:prstGeom>
          <a:noFill/>
          <a:ln w="9525">
            <a:noFill/>
            <a:miter lim="800000"/>
            <a:headEnd/>
            <a:tailEnd/>
          </a:ln>
        </p:spPr>
      </p:pic>
      <p:sp>
        <p:nvSpPr>
          <p:cNvPr id="10" name="TextBox 9"/>
          <p:cNvSpPr txBox="1"/>
          <p:nvPr/>
        </p:nvSpPr>
        <p:spPr>
          <a:xfrm>
            <a:off x="179512" y="6226175"/>
            <a:ext cx="2447925" cy="6318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1400" kern="0" dirty="0">
                <a:solidFill>
                  <a:prstClr val="black"/>
                </a:solidFill>
              </a:rPr>
              <a:t>© הציורים מתוך הספר "עולם התזונה", הוצאת מט"ח.</a:t>
            </a:r>
          </a:p>
        </p:txBody>
      </p:sp>
      <p:sp>
        <p:nvSpPr>
          <p:cNvPr id="11"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14</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32251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30167D5-E526-42C5-A1D8-9A5A59EFC9CD}" type="slidenum">
              <a:rPr lang="he-IL" smtClean="0"/>
              <a:pPr fontAlgn="base">
                <a:spcBef>
                  <a:spcPct val="0"/>
                </a:spcBef>
                <a:spcAft>
                  <a:spcPct val="0"/>
                </a:spcAft>
                <a:defRPr/>
              </a:pPr>
              <a:t>15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10: גלגולי הגלוקוז בצמח</a:t>
            </a:r>
            <a:endParaRPr lang="he-IL" sz="1800" dirty="0" smtClean="0"/>
          </a:p>
        </p:txBody>
      </p:sp>
      <p:sp>
        <p:nvSpPr>
          <p:cNvPr id="7" name="TextBox 6"/>
          <p:cNvSpPr txBox="1"/>
          <p:nvPr/>
        </p:nvSpPr>
        <p:spPr>
          <a:xfrm>
            <a:off x="38100" y="504825"/>
            <a:ext cx="8469313"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10:</a:t>
            </a:r>
          </a:p>
          <a:p>
            <a:pPr fontAlgn="auto">
              <a:spcBef>
                <a:spcPts val="0"/>
              </a:spcBef>
              <a:spcAft>
                <a:spcPts val="0"/>
              </a:spcAft>
              <a:defRPr/>
            </a:pPr>
            <a:r>
              <a:rPr lang="he-IL" kern="0" dirty="0">
                <a:solidFill>
                  <a:srgbClr val="1D4C72"/>
                </a:solidFill>
              </a:rPr>
              <a:t>אם יספקו לצמח פחמן דו-חמצני שאטומי הפחמן שבתוכו מסומנים בסימון מיוחד שאינו נעלם </a:t>
            </a:r>
          </a:p>
          <a:p>
            <a:pPr fontAlgn="auto">
              <a:spcBef>
                <a:spcPts val="0"/>
              </a:spcBef>
              <a:spcAft>
                <a:spcPts val="0"/>
              </a:spcAft>
              <a:defRPr/>
            </a:pPr>
            <a:r>
              <a:rPr lang="he-IL" kern="0" dirty="0">
                <a:solidFill>
                  <a:srgbClr val="1D4C72"/>
                </a:solidFill>
              </a:rPr>
              <a:t>גם כשהחומר משתתף בתהליכים בתאים, האם יתכן שהפחמן המסומן יופיע:</a:t>
            </a:r>
          </a:p>
          <a:p>
            <a:pPr fontAlgn="auto">
              <a:spcBef>
                <a:spcPts val="0"/>
              </a:spcBef>
              <a:spcAft>
                <a:spcPts val="0"/>
              </a:spcAft>
              <a:defRPr/>
            </a:pPr>
            <a:r>
              <a:rPr lang="he-IL" kern="0" dirty="0">
                <a:solidFill>
                  <a:srgbClr val="1D4C72"/>
                </a:solidFill>
              </a:rPr>
              <a:t>א. בפוספוליפידים המרכיבים את קרומי התאים של הצמח?</a:t>
            </a:r>
          </a:p>
          <a:p>
            <a:pPr fontAlgn="auto">
              <a:spcBef>
                <a:spcPts val="0"/>
              </a:spcBef>
              <a:spcAft>
                <a:spcPts val="0"/>
              </a:spcAft>
              <a:defRPr/>
            </a:pPr>
            <a:r>
              <a:rPr lang="he-IL" kern="0" dirty="0">
                <a:solidFill>
                  <a:srgbClr val="1D4C72"/>
                </a:solidFill>
              </a:rPr>
              <a:t>ב. בפחמן הדו-חמצני שנוצר בנשימה התאית של הצמח? </a:t>
            </a:r>
            <a:r>
              <a:rPr lang="he-IL" kern="0" dirty="0" smtClean="0">
                <a:solidFill>
                  <a:srgbClr val="1D4C72"/>
                </a:solidFill>
              </a:rPr>
              <a:t>נמקו.</a:t>
            </a:r>
            <a:endParaRPr lang="he-IL" sz="1200" kern="0" dirty="0">
              <a:solidFill>
                <a:srgbClr val="1D4C72"/>
              </a:solidFill>
              <a:latin typeface="Arial"/>
              <a:cs typeface="Arial"/>
            </a:endParaRP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15</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3224012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3DF6F1-D12A-488C-9F25-2CC812F6F139}" type="slidenum">
              <a:rPr lang="he-IL" smtClean="0"/>
              <a:pPr fontAlgn="base">
                <a:spcBef>
                  <a:spcPct val="0"/>
                </a:spcBef>
                <a:spcAft>
                  <a:spcPct val="0"/>
                </a:spcAft>
                <a:defRPr/>
              </a:pPr>
              <a:t>16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2" name="TextBox 11"/>
          <p:cNvSpPr txBox="1"/>
          <p:nvPr/>
        </p:nvSpPr>
        <p:spPr>
          <a:xfrm>
            <a:off x="38100" y="504825"/>
            <a:ext cx="8469313"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10:</a:t>
            </a:r>
          </a:p>
          <a:p>
            <a:pPr fontAlgn="auto">
              <a:spcBef>
                <a:spcPts val="0"/>
              </a:spcBef>
              <a:spcAft>
                <a:spcPts val="0"/>
              </a:spcAft>
              <a:defRPr/>
            </a:pPr>
            <a:r>
              <a:rPr lang="he-IL" kern="0" dirty="0">
                <a:solidFill>
                  <a:srgbClr val="1D4C72"/>
                </a:solidFill>
              </a:rPr>
              <a:t>אם יספקו לצמח פחמן דו-חמצני שאטומי הפחמן שבתוכו מסומנים בסימון מיוחד שאינו נעלם</a:t>
            </a:r>
          </a:p>
          <a:p>
            <a:pPr fontAlgn="auto">
              <a:spcBef>
                <a:spcPts val="0"/>
              </a:spcBef>
              <a:spcAft>
                <a:spcPts val="0"/>
              </a:spcAft>
              <a:defRPr/>
            </a:pPr>
            <a:r>
              <a:rPr lang="he-IL" kern="0" dirty="0">
                <a:solidFill>
                  <a:srgbClr val="1D4C72"/>
                </a:solidFill>
              </a:rPr>
              <a:t> גם כשהחומר משתתף בתהליכים בתאים, האם יתכן שהפחמן המסומן יופיע:</a:t>
            </a:r>
          </a:p>
          <a:p>
            <a:pPr fontAlgn="auto">
              <a:spcBef>
                <a:spcPts val="0"/>
              </a:spcBef>
              <a:spcAft>
                <a:spcPts val="0"/>
              </a:spcAft>
              <a:defRPr/>
            </a:pPr>
            <a:r>
              <a:rPr lang="he-IL" kern="0" dirty="0">
                <a:solidFill>
                  <a:srgbClr val="1D4C72"/>
                </a:solidFill>
              </a:rPr>
              <a:t>א. בפוספוליפידים המרכיבים את קרומי התאים של הצמח?</a:t>
            </a:r>
          </a:p>
          <a:p>
            <a:pPr fontAlgn="auto">
              <a:spcBef>
                <a:spcPts val="0"/>
              </a:spcBef>
              <a:spcAft>
                <a:spcPts val="0"/>
              </a:spcAft>
              <a:defRPr/>
            </a:pPr>
            <a:r>
              <a:rPr lang="he-IL" kern="0" dirty="0">
                <a:solidFill>
                  <a:srgbClr val="1D4C72"/>
                </a:solidFill>
              </a:rPr>
              <a:t>ב. בפחמן הדו-חמצני שנוצר בנשימה התאית של הצמח? </a:t>
            </a:r>
            <a:r>
              <a:rPr lang="he-IL" kern="0" dirty="0" smtClean="0">
                <a:solidFill>
                  <a:srgbClr val="1D4C72"/>
                </a:solidFill>
              </a:rPr>
              <a:t>נמקו.</a:t>
            </a:r>
            <a:endParaRPr lang="he-IL" sz="1200" kern="0" dirty="0">
              <a:solidFill>
                <a:srgbClr val="1D4C72"/>
              </a:solidFill>
              <a:latin typeface="Arial"/>
              <a:cs typeface="Arial"/>
            </a:endParaRPr>
          </a:p>
        </p:txBody>
      </p:sp>
      <p:sp>
        <p:nvSpPr>
          <p:cNvPr id="7" name="Rectangle 12"/>
          <p:cNvSpPr/>
          <p:nvPr/>
        </p:nvSpPr>
        <p:spPr>
          <a:xfrm>
            <a:off x="292100" y="2492375"/>
            <a:ext cx="8215313" cy="1800721"/>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יתכן שהפחמן המסומן יופיע בשניהם.</a:t>
            </a:r>
          </a:p>
          <a:p>
            <a:pPr fontAlgn="auto">
              <a:spcBef>
                <a:spcPts val="0"/>
              </a:spcBef>
              <a:spcAft>
                <a:spcPts val="0"/>
              </a:spcAft>
              <a:defRPr/>
            </a:pPr>
            <a:r>
              <a:rPr lang="he-IL" kern="0" dirty="0">
                <a:solidFill>
                  <a:sysClr val="windowText" lastClr="000000"/>
                </a:solidFill>
                <a:latin typeface="Arial"/>
                <a:cs typeface="Arial"/>
              </a:rPr>
              <a:t>נימוק: הפחמן הדו-חמצני ישתתף בתהליך הפוטוסינתזה ויבנו ממנו פחמימות. הפחמימות משמשות שלד לבניית חומרים המרכיבים את התאים, בין היתר גם פוספוליפידים המרכיבים את קרומי התאים, וכן מתפרקות בתהליך הנשימה, ונוצר מהן פחמן דו-חמצני.</a:t>
            </a: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16</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79253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E8DD757-9603-4717-8511-304B2321C783}"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a:t>
            </a:r>
            <a:endParaRPr lang="he-IL" sz="1800" dirty="0" smtClean="0"/>
          </a:p>
        </p:txBody>
      </p:sp>
      <p:sp>
        <p:nvSpPr>
          <p:cNvPr id="7" name="TextBox 6"/>
          <p:cNvSpPr txBox="1"/>
          <p:nvPr/>
        </p:nvSpPr>
        <p:spPr>
          <a:xfrm>
            <a:off x="219075" y="676275"/>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11:</a:t>
            </a:r>
          </a:p>
          <a:p>
            <a:pPr fontAlgn="auto">
              <a:spcBef>
                <a:spcPts val="0"/>
              </a:spcBef>
              <a:spcAft>
                <a:spcPts val="0"/>
              </a:spcAft>
              <a:defRPr/>
            </a:pPr>
            <a:r>
              <a:rPr lang="he-IL" kern="0" dirty="0">
                <a:solidFill>
                  <a:srgbClr val="1D4C72"/>
                </a:solidFill>
              </a:rPr>
              <a:t> עציץ ובו צמח ירוק שגדל באור מועבר לחדר חשוך. מה יקרה לכמות העמילן בעלי הצמח לאחר כמה ימים?</a:t>
            </a:r>
          </a:p>
          <a:p>
            <a:pPr fontAlgn="auto">
              <a:spcBef>
                <a:spcPts val="0"/>
              </a:spcBef>
              <a:spcAft>
                <a:spcPts val="0"/>
              </a:spcAft>
              <a:defRPr/>
            </a:pPr>
            <a:r>
              <a:rPr lang="he-IL" kern="0" dirty="0">
                <a:solidFill>
                  <a:srgbClr val="1D4C72"/>
                </a:solidFill>
              </a:rPr>
              <a:t>א. היא תעלה, כי העמילן הוא חומר תשמורת הנוצר במצבי </a:t>
            </a:r>
            <a:r>
              <a:rPr lang="he-IL" kern="0" dirty="0" smtClean="0">
                <a:solidFill>
                  <a:srgbClr val="1D4C72"/>
                </a:solidFill>
              </a:rPr>
              <a:t>חירום.</a:t>
            </a:r>
            <a:endParaRPr lang="he-IL" kern="0" dirty="0">
              <a:solidFill>
                <a:srgbClr val="1D4C72"/>
              </a:solidFill>
            </a:endParaRPr>
          </a:p>
          <a:p>
            <a:pPr fontAlgn="auto">
              <a:spcBef>
                <a:spcPts val="0"/>
              </a:spcBef>
              <a:spcAft>
                <a:spcPts val="0"/>
              </a:spcAft>
              <a:defRPr/>
            </a:pPr>
            <a:r>
              <a:rPr lang="he-IL" kern="0" dirty="0">
                <a:solidFill>
                  <a:srgbClr val="1D4C72"/>
                </a:solidFill>
              </a:rPr>
              <a:t>ב. היא לא תשתנה, כי בניית עמילן מגלוקוז תמשיך להתרחש כל </a:t>
            </a:r>
            <a:r>
              <a:rPr lang="he-IL" kern="0" dirty="0" smtClean="0">
                <a:solidFill>
                  <a:srgbClr val="1D4C72"/>
                </a:solidFill>
              </a:rPr>
              <a:t>הזמן.</a:t>
            </a:r>
            <a:endParaRPr lang="he-IL" kern="0" dirty="0">
              <a:solidFill>
                <a:srgbClr val="1D4C72"/>
              </a:solidFill>
            </a:endParaRPr>
          </a:p>
          <a:p>
            <a:pPr fontAlgn="auto">
              <a:spcBef>
                <a:spcPts val="0"/>
              </a:spcBef>
              <a:spcAft>
                <a:spcPts val="0"/>
              </a:spcAft>
              <a:defRPr/>
            </a:pPr>
            <a:r>
              <a:rPr lang="he-IL" kern="0" dirty="0">
                <a:solidFill>
                  <a:srgbClr val="1D4C72"/>
                </a:solidFill>
              </a:rPr>
              <a:t>ג. היא תרד, כי האנזימים המרכיבים עמילן מגלוקוז אינם פעילים בחושך.</a:t>
            </a:r>
          </a:p>
          <a:p>
            <a:pPr fontAlgn="auto">
              <a:spcBef>
                <a:spcPts val="0"/>
              </a:spcBef>
              <a:spcAft>
                <a:spcPts val="0"/>
              </a:spcAft>
              <a:defRPr/>
            </a:pPr>
            <a:r>
              <a:rPr lang="he-IL" kern="0" dirty="0">
                <a:solidFill>
                  <a:srgbClr val="1D4C72"/>
                </a:solidFill>
              </a:rPr>
              <a:t>ד. היא תרד, כי חלק מהעמילן יתפרק לגלוקוז.</a:t>
            </a:r>
          </a:p>
        </p:txBody>
      </p:sp>
      <p:sp>
        <p:nvSpPr>
          <p:cNvPr id="8" name="TextBox 7"/>
          <p:cNvSpPr txBox="1"/>
          <p:nvPr/>
        </p:nvSpPr>
        <p:spPr>
          <a:xfrm>
            <a:off x="682625" y="3068638"/>
            <a:ext cx="8040688"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7F7F7F"/>
                </a:solidFill>
                <a:latin typeface="Arial"/>
                <a:cs typeface="Arial"/>
              </a:rPr>
              <a:t>רמז:</a:t>
            </a:r>
          </a:p>
          <a:p>
            <a:pPr fontAlgn="auto">
              <a:spcBef>
                <a:spcPts val="0"/>
              </a:spcBef>
              <a:spcAft>
                <a:spcPts val="0"/>
              </a:spcAft>
              <a:defRPr/>
            </a:pPr>
            <a:r>
              <a:rPr lang="he-IL" kern="0" dirty="0">
                <a:solidFill>
                  <a:srgbClr val="7F7F7F"/>
                </a:solidFill>
                <a:latin typeface="Arial"/>
                <a:cs typeface="Arial"/>
              </a:rPr>
              <a:t>חלק מהגלוקוז הנוצר בתהליך הפוטוסינתזה הופך לעמילן (רב סוכר) שהוא חומר תשמורת, המנוצל בעת הצורך.</a:t>
            </a:r>
            <a:endParaRPr lang="he-IL" kern="0" dirty="0">
              <a:solidFill>
                <a:srgbClr val="1D4C72"/>
              </a:solidFill>
              <a:latin typeface="Arial"/>
              <a:cs typeface="Arial"/>
            </a:endParaRP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17</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845671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0AE5AA-786B-493F-9014-9BD4159B4B88}" type="slidenum">
              <a:rPr lang="he-IL" smtClean="0"/>
              <a:pPr fontAlgn="base">
                <a:spcBef>
                  <a:spcPct val="0"/>
                </a:spcBef>
                <a:spcAft>
                  <a:spcPct val="0"/>
                </a:spcAft>
                <a:defRPr/>
              </a:pPr>
              <a:t>18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19075" y="676275"/>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11:</a:t>
            </a:r>
          </a:p>
          <a:p>
            <a:pPr fontAlgn="auto">
              <a:spcBef>
                <a:spcPts val="0"/>
              </a:spcBef>
              <a:spcAft>
                <a:spcPts val="0"/>
              </a:spcAft>
              <a:defRPr/>
            </a:pPr>
            <a:r>
              <a:rPr lang="he-IL" kern="0" dirty="0">
                <a:solidFill>
                  <a:srgbClr val="1D4C72"/>
                </a:solidFill>
              </a:rPr>
              <a:t> עציץ ובו צמח ירוק שגדל באור מועבר לחדר חשוך. מה יקרה לכמות העמילן בעלי הצמח לאחר כמה ימים?</a:t>
            </a:r>
          </a:p>
          <a:p>
            <a:pPr fontAlgn="auto">
              <a:spcBef>
                <a:spcPts val="0"/>
              </a:spcBef>
              <a:spcAft>
                <a:spcPts val="0"/>
              </a:spcAft>
              <a:defRPr/>
            </a:pPr>
            <a:r>
              <a:rPr lang="he-IL" kern="0" dirty="0">
                <a:solidFill>
                  <a:srgbClr val="1D4C72"/>
                </a:solidFill>
              </a:rPr>
              <a:t>א. היא תעלה, כי העמילן הוא חומר תשמורת הנוצר במצבי </a:t>
            </a:r>
            <a:r>
              <a:rPr lang="he-IL" kern="0" dirty="0" smtClean="0">
                <a:solidFill>
                  <a:srgbClr val="1D4C72"/>
                </a:solidFill>
              </a:rPr>
              <a:t>חירום.</a:t>
            </a:r>
            <a:endParaRPr lang="he-IL" kern="0" dirty="0">
              <a:solidFill>
                <a:srgbClr val="1D4C72"/>
              </a:solidFill>
            </a:endParaRPr>
          </a:p>
          <a:p>
            <a:pPr fontAlgn="auto">
              <a:spcBef>
                <a:spcPts val="0"/>
              </a:spcBef>
              <a:spcAft>
                <a:spcPts val="0"/>
              </a:spcAft>
              <a:defRPr/>
            </a:pPr>
            <a:r>
              <a:rPr lang="he-IL" kern="0" dirty="0">
                <a:solidFill>
                  <a:srgbClr val="1D4C72"/>
                </a:solidFill>
              </a:rPr>
              <a:t>ב. היא לא תשתנה, כי בניית עמילן מגלוקוז תמשיך להתרחש כל </a:t>
            </a:r>
            <a:r>
              <a:rPr lang="he-IL" kern="0" dirty="0" smtClean="0">
                <a:solidFill>
                  <a:srgbClr val="1D4C72"/>
                </a:solidFill>
              </a:rPr>
              <a:t>הזמו.</a:t>
            </a:r>
            <a:endParaRPr lang="he-IL" kern="0" dirty="0">
              <a:solidFill>
                <a:srgbClr val="1D4C72"/>
              </a:solidFill>
            </a:endParaRPr>
          </a:p>
          <a:p>
            <a:pPr fontAlgn="auto">
              <a:spcBef>
                <a:spcPts val="0"/>
              </a:spcBef>
              <a:spcAft>
                <a:spcPts val="0"/>
              </a:spcAft>
              <a:defRPr/>
            </a:pPr>
            <a:r>
              <a:rPr lang="he-IL" kern="0" dirty="0">
                <a:solidFill>
                  <a:srgbClr val="1D4C72"/>
                </a:solidFill>
              </a:rPr>
              <a:t>ג. היא תרד, כי האנזימים המרכיבים עמילן מגלוקוז אינם פעילים בחושך.</a:t>
            </a:r>
          </a:p>
          <a:p>
            <a:pPr fontAlgn="auto">
              <a:spcBef>
                <a:spcPts val="0"/>
              </a:spcBef>
              <a:spcAft>
                <a:spcPts val="0"/>
              </a:spcAft>
              <a:defRPr/>
            </a:pPr>
            <a:r>
              <a:rPr lang="he-IL" kern="0" dirty="0">
                <a:solidFill>
                  <a:srgbClr val="1D4C72"/>
                </a:solidFill>
              </a:rPr>
              <a:t>ד. היא תרד, כי חלק מהעמילן יתפרק לגלוקוז.</a:t>
            </a:r>
          </a:p>
        </p:txBody>
      </p:sp>
      <p:sp>
        <p:nvSpPr>
          <p:cNvPr id="8" name="Rectangle 12"/>
          <p:cNvSpPr/>
          <p:nvPr/>
        </p:nvSpPr>
        <p:spPr>
          <a:xfrm>
            <a:off x="476250" y="3213100"/>
            <a:ext cx="8215313" cy="172878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latin typeface="Arial"/>
                <a:cs typeface="Arial"/>
              </a:rPr>
              <a:t>משפט ד'.</a:t>
            </a:r>
          </a:p>
          <a:p>
            <a:pPr fontAlgn="auto">
              <a:spcBef>
                <a:spcPts val="0"/>
              </a:spcBef>
              <a:spcAft>
                <a:spcPts val="0"/>
              </a:spcAft>
              <a:defRPr/>
            </a:pPr>
            <a:r>
              <a:rPr lang="he-IL" kern="0" dirty="0">
                <a:latin typeface="Arial"/>
                <a:cs typeface="Arial"/>
              </a:rPr>
              <a:t>תהליך הפוטוסינתזה אינו יכול להתקיים בחושך. הצמח משתמש במצב זה בעמילן: </a:t>
            </a:r>
          </a:p>
          <a:p>
            <a:pPr fontAlgn="auto">
              <a:spcBef>
                <a:spcPts val="0"/>
              </a:spcBef>
              <a:spcAft>
                <a:spcPts val="0"/>
              </a:spcAft>
              <a:defRPr/>
            </a:pPr>
            <a:r>
              <a:rPr lang="he-IL" kern="0" dirty="0">
                <a:latin typeface="Arial"/>
                <a:cs typeface="Arial"/>
              </a:rPr>
              <a:t>הוא מפרק אותו לגלוקוז (חד סוכר), והגלוקוז מתפרק בנשימה התאית של הצמח ומספק לו אנרגיה הנדרשת לפעולות החיים. עקב כך כמות העמילן תרד.</a:t>
            </a: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18</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534885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CF49180-FD8E-4EFA-9A96-B31521199449}"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10" name="TextBox 9"/>
          <p:cNvSpPr txBox="1"/>
          <p:nvPr/>
        </p:nvSpPr>
        <p:spPr>
          <a:xfrm>
            <a:off x="104775" y="706438"/>
            <a:ext cx="8469313" cy="2586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12:</a:t>
            </a:r>
          </a:p>
          <a:p>
            <a:pPr fontAlgn="auto">
              <a:spcBef>
                <a:spcPts val="0"/>
              </a:spcBef>
              <a:spcAft>
                <a:spcPts val="0"/>
              </a:spcAft>
              <a:defRPr/>
            </a:pPr>
            <a:r>
              <a:rPr lang="he-IL" kern="0" dirty="0">
                <a:solidFill>
                  <a:srgbClr val="1D4C72"/>
                </a:solidFill>
              </a:rPr>
              <a:t> א. העבירו לצנצנת זכוכית סגורה צמח יחד עם האדמה שבה גדל, המכילה מים ומינרלים. </a:t>
            </a:r>
            <a:endParaRPr lang="en-US" kern="0" dirty="0">
              <a:solidFill>
                <a:srgbClr val="1D4C72"/>
              </a:solidFill>
            </a:endParaRPr>
          </a:p>
          <a:p>
            <a:pPr fontAlgn="auto">
              <a:spcBef>
                <a:spcPts val="0"/>
              </a:spcBef>
              <a:spcAft>
                <a:spcPts val="0"/>
              </a:spcAft>
              <a:defRPr/>
            </a:pPr>
            <a:r>
              <a:rPr lang="he-IL" kern="0" dirty="0">
                <a:solidFill>
                  <a:srgbClr val="1D4C72"/>
                </a:solidFill>
              </a:rPr>
              <a:t>     מה חייבים לספק למערכת מבחוץ, לאורך זמן, כדי שהצמח ימשיך להתקיים בה?</a:t>
            </a:r>
            <a:endParaRPr lang="en-US" kern="0" dirty="0">
              <a:solidFill>
                <a:srgbClr val="1D4C72"/>
              </a:solidFill>
            </a:endParaRPr>
          </a:p>
          <a:p>
            <a:pPr fontAlgn="auto">
              <a:spcBef>
                <a:spcPts val="0"/>
              </a:spcBef>
              <a:spcAft>
                <a:spcPts val="0"/>
              </a:spcAft>
              <a:defRPr/>
            </a:pPr>
            <a:r>
              <a:rPr lang="he-IL" kern="0" dirty="0">
                <a:solidFill>
                  <a:srgbClr val="1D4C72"/>
                </a:solidFill>
              </a:rPr>
              <a:t>       א.  חמצן.</a:t>
            </a:r>
            <a:endParaRPr lang="en-US" kern="0" dirty="0">
              <a:solidFill>
                <a:srgbClr val="1D4C72"/>
              </a:solidFill>
            </a:endParaRPr>
          </a:p>
          <a:p>
            <a:pPr fontAlgn="auto">
              <a:spcBef>
                <a:spcPts val="0"/>
              </a:spcBef>
              <a:spcAft>
                <a:spcPts val="0"/>
              </a:spcAft>
              <a:defRPr/>
            </a:pPr>
            <a:r>
              <a:rPr lang="he-IL" kern="0" dirty="0">
                <a:solidFill>
                  <a:srgbClr val="1D4C72"/>
                </a:solidFill>
              </a:rPr>
              <a:t>       ב.  הורמונים.</a:t>
            </a:r>
            <a:endParaRPr lang="en-US" kern="0" dirty="0">
              <a:solidFill>
                <a:srgbClr val="1D4C72"/>
              </a:solidFill>
            </a:endParaRPr>
          </a:p>
          <a:p>
            <a:pPr fontAlgn="auto">
              <a:spcBef>
                <a:spcPts val="0"/>
              </a:spcBef>
              <a:spcAft>
                <a:spcPts val="0"/>
              </a:spcAft>
              <a:defRPr/>
            </a:pPr>
            <a:r>
              <a:rPr lang="he-IL" kern="0" dirty="0">
                <a:solidFill>
                  <a:srgbClr val="1D4C72"/>
                </a:solidFill>
              </a:rPr>
              <a:t>       ג.  אנרגיית אור.</a:t>
            </a:r>
            <a:endParaRPr lang="en-US" kern="0" dirty="0">
              <a:solidFill>
                <a:srgbClr val="1D4C72"/>
              </a:solidFill>
            </a:endParaRPr>
          </a:p>
          <a:p>
            <a:pPr fontAlgn="auto">
              <a:spcBef>
                <a:spcPts val="0"/>
              </a:spcBef>
              <a:spcAft>
                <a:spcPts val="0"/>
              </a:spcAft>
              <a:defRPr/>
            </a:pPr>
            <a:r>
              <a:rPr lang="he-IL" kern="0" dirty="0">
                <a:solidFill>
                  <a:srgbClr val="1D4C72"/>
                </a:solidFill>
              </a:rPr>
              <a:t>       ד.  גלוקוז.</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ב. איזה </a:t>
            </a:r>
            <a:r>
              <a:rPr lang="he-IL" u="sng" kern="0" dirty="0">
                <a:solidFill>
                  <a:srgbClr val="1D4C72"/>
                </a:solidFill>
              </a:rPr>
              <a:t>חומר</a:t>
            </a:r>
            <a:r>
              <a:rPr lang="he-IL" kern="0" dirty="0">
                <a:solidFill>
                  <a:srgbClr val="1D4C72"/>
                </a:solidFill>
              </a:rPr>
              <a:t> צריך לספק למערכת מבחוץ, לאורך זמן , כדי שהצמח ימשיך להתקיים בה?</a:t>
            </a: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19</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3765646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1AAA5E0-646D-4CDD-97DE-87A32069A6CC}"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74613" y="30163"/>
            <a:ext cx="8737601" cy="441325"/>
          </a:xfrm>
        </p:spPr>
        <p:txBody>
          <a:bodyPr/>
          <a:lstStyle/>
          <a:p>
            <a:pPr fontAlgn="auto">
              <a:defRPr/>
            </a:pPr>
            <a:r>
              <a:rPr lang="he-IL" sz="1800" b="1" dirty="0" smtClean="0">
                <a:solidFill>
                  <a:srgbClr val="FF6600"/>
                </a:solidFill>
                <a:ea typeface="+mn-ea"/>
              </a:rPr>
              <a:t>פוטוסינתזה </a:t>
            </a:r>
            <a:r>
              <a:rPr lang="he-IL" sz="1800" b="1" dirty="0">
                <a:solidFill>
                  <a:srgbClr val="FF6600"/>
                </a:solidFill>
                <a:ea typeface="+mn-ea"/>
              </a:rPr>
              <a:t>– תהליך של הפיכת חומרים </a:t>
            </a:r>
            <a:r>
              <a:rPr lang="he-IL" sz="1800" b="1" dirty="0" smtClean="0">
                <a:solidFill>
                  <a:srgbClr val="FF6600"/>
                </a:solidFill>
                <a:ea typeface="+mn-ea"/>
              </a:rPr>
              <a:t>אי-אורגניים </a:t>
            </a:r>
            <a:r>
              <a:rPr lang="he-IL" sz="1800" b="1" dirty="0">
                <a:solidFill>
                  <a:srgbClr val="FF6600"/>
                </a:solidFill>
                <a:ea typeface="+mn-ea"/>
              </a:rPr>
              <a:t>לחומרים אורגניים </a:t>
            </a:r>
            <a:r>
              <a:rPr lang="he-IL" sz="1800" b="1" dirty="0" smtClean="0">
                <a:solidFill>
                  <a:srgbClr val="FF6600"/>
                </a:solidFill>
                <a:ea typeface="+mn-ea"/>
              </a:rPr>
              <a:t>בעזרת </a:t>
            </a:r>
            <a:r>
              <a:rPr lang="he-IL" sz="1800" b="1" dirty="0">
                <a:solidFill>
                  <a:srgbClr val="FF6600"/>
                </a:solidFill>
                <a:ea typeface="+mn-ea"/>
              </a:rPr>
              <a:t>אנרגיית האור</a:t>
            </a:r>
            <a:endParaRPr lang="he-IL" sz="1800" b="1" dirty="0" smtClean="0">
              <a:solidFill>
                <a:srgbClr val="FF6600"/>
              </a:solidFill>
              <a:ea typeface="+mn-ea"/>
            </a:endParaRPr>
          </a:p>
        </p:txBody>
      </p:sp>
      <p:sp>
        <p:nvSpPr>
          <p:cNvPr id="2" name="מלבן 1"/>
          <p:cNvSpPr/>
          <p:nvPr/>
        </p:nvSpPr>
        <p:spPr>
          <a:xfrm>
            <a:off x="322263" y="465138"/>
            <a:ext cx="8443912" cy="1800225"/>
          </a:xfrm>
          <a:prstGeom prst="rect">
            <a:avLst/>
          </a:prstGeom>
        </p:spPr>
        <p:txBody>
          <a:bodyPr>
            <a:spAutoFit/>
          </a:bodyPr>
          <a:lstStyle/>
          <a:p>
            <a:pPr>
              <a:lnSpc>
                <a:spcPct val="150000"/>
              </a:lnSpc>
            </a:pPr>
            <a:r>
              <a:rPr lang="he-IL">
                <a:solidFill>
                  <a:srgbClr val="000000"/>
                </a:solidFill>
              </a:rPr>
              <a:t>בצמחים מתרחש תהליך הפוטוסינתזה. בתהליך זה </a:t>
            </a:r>
            <a:r>
              <a:rPr lang="he-IL">
                <a:solidFill>
                  <a:srgbClr val="FF6600"/>
                </a:solidFill>
              </a:rPr>
              <a:t>מנוצלת אנרגיית האור לשם בניית חומרים אורגניים (פחמימות) מחומרים אי-אורגניים (מים ופחמן דו חמצני).  </a:t>
            </a:r>
          </a:p>
          <a:p>
            <a:pPr>
              <a:lnSpc>
                <a:spcPct val="150000"/>
              </a:lnSpc>
            </a:pPr>
            <a:r>
              <a:rPr lang="he-IL" u="sng">
                <a:solidFill>
                  <a:srgbClr val="FF6600"/>
                </a:solidFill>
              </a:rPr>
              <a:t>אנרגיית האור הופכת לאנרגיה כימית האצורה בתוך הפחמימות</a:t>
            </a:r>
            <a:r>
              <a:rPr lang="he-IL" sz="2000">
                <a:solidFill>
                  <a:srgbClr val="FF6600"/>
                </a:solidFill>
              </a:rPr>
              <a:t>.</a:t>
            </a:r>
          </a:p>
          <a:p>
            <a:pPr>
              <a:lnSpc>
                <a:spcPct val="150000"/>
              </a:lnSpc>
            </a:pPr>
            <a:r>
              <a:rPr lang="he-IL">
                <a:solidFill>
                  <a:srgbClr val="000000"/>
                </a:solidFill>
              </a:rPr>
              <a:t>התהליך מתרחש באיברים הירוקים בצמח (עלים ולעיתים גם גבעולים).</a:t>
            </a:r>
            <a:endParaRPr lang="en-US">
              <a:solidFill>
                <a:srgbClr val="000000"/>
              </a:solidFill>
            </a:endParaRPr>
          </a:p>
        </p:txBody>
      </p:sp>
      <p:grpSp>
        <p:nvGrpSpPr>
          <p:cNvPr id="26630" name="קבוצה 7"/>
          <p:cNvGrpSpPr>
            <a:grpSpLocks/>
          </p:cNvGrpSpPr>
          <p:nvPr/>
        </p:nvGrpSpPr>
        <p:grpSpPr bwMode="auto">
          <a:xfrm>
            <a:off x="611188" y="2632075"/>
            <a:ext cx="8154987" cy="2495550"/>
            <a:chOff x="288522" y="655299"/>
            <a:chExt cx="8154461" cy="2496169"/>
          </a:xfrm>
        </p:grpSpPr>
        <p:sp>
          <p:nvSpPr>
            <p:cNvPr id="9" name="TextBox 8"/>
            <p:cNvSpPr txBox="1"/>
            <p:nvPr/>
          </p:nvSpPr>
          <p:spPr>
            <a:xfrm>
              <a:off x="2302929" y="2151095"/>
              <a:ext cx="1765186" cy="976555"/>
            </a:xfrm>
            <a:prstGeom prst="rect">
              <a:avLst/>
            </a:prstGeom>
            <a:solidFill>
              <a:schemeClr val="bg1"/>
            </a:solidFill>
            <a:ln w="22225">
              <a:solidFill>
                <a:srgbClr val="00B050"/>
              </a:solid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endParaRPr lang="he-IL" b="1" dirty="0">
                <a:solidFill>
                  <a:schemeClr val="accent3"/>
                </a:solidFill>
                <a:latin typeface="Arial"/>
                <a:cs typeface="Arial"/>
              </a:endParaRPr>
            </a:p>
          </p:txBody>
        </p:sp>
        <p:sp>
          <p:nvSpPr>
            <p:cNvPr id="10" name="TextBox 9"/>
            <p:cNvSpPr txBox="1"/>
            <p:nvPr/>
          </p:nvSpPr>
          <p:spPr>
            <a:xfrm>
              <a:off x="288522" y="2151095"/>
              <a:ext cx="1655655" cy="976555"/>
            </a:xfrm>
            <a:prstGeom prst="rect">
              <a:avLst/>
            </a:prstGeom>
            <a:solidFill>
              <a:schemeClr val="bg1"/>
            </a:solidFill>
            <a:ln w="22225">
              <a:solidFill>
                <a:srgbClr val="00B050"/>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b="1" dirty="0">
                  <a:solidFill>
                    <a:prstClr val="black">
                      <a:lumMod val="50000"/>
                      <a:lumOff val="50000"/>
                    </a:prstClr>
                  </a:solidFill>
                  <a:latin typeface="Arial"/>
                  <a:cs typeface="Arial"/>
                </a:rPr>
                <a:t>O</a:t>
              </a:r>
              <a:r>
                <a:rPr lang="en-US" sz="1200" b="1" dirty="0">
                  <a:solidFill>
                    <a:prstClr val="black">
                      <a:lumMod val="50000"/>
                      <a:lumOff val="50000"/>
                    </a:prstClr>
                  </a:solidFill>
                  <a:latin typeface="Arial"/>
                  <a:cs typeface="Arial"/>
                </a:rPr>
                <a:t>2</a:t>
              </a:r>
              <a:r>
                <a:rPr lang="he-IL" b="1" dirty="0">
                  <a:solidFill>
                    <a:prstClr val="black">
                      <a:lumMod val="50000"/>
                      <a:lumOff val="50000"/>
                    </a:prstClr>
                  </a:solidFill>
                  <a:latin typeface="Arial"/>
                  <a:cs typeface="Arial"/>
                </a:rPr>
                <a:t>6</a:t>
              </a:r>
              <a:endParaRPr lang="he-IL" dirty="0">
                <a:solidFill>
                  <a:prstClr val="black">
                    <a:lumMod val="50000"/>
                    <a:lumOff val="50000"/>
                  </a:prstClr>
                </a:solidFill>
                <a:latin typeface="Arial"/>
                <a:cs typeface="Arial"/>
              </a:endParaRPr>
            </a:p>
            <a:p>
              <a:pPr algn="ctr" fontAlgn="auto">
                <a:spcBef>
                  <a:spcPts val="0"/>
                </a:spcBef>
                <a:spcAft>
                  <a:spcPts val="0"/>
                </a:spcAft>
                <a:defRPr/>
              </a:pPr>
              <a:r>
                <a:rPr lang="he-IL" sz="2000" dirty="0">
                  <a:solidFill>
                    <a:prstClr val="black">
                      <a:lumMod val="50000"/>
                      <a:lumOff val="50000"/>
                    </a:prstClr>
                  </a:solidFill>
                  <a:latin typeface="Arial"/>
                  <a:cs typeface="Arial"/>
                </a:rPr>
                <a:t>חמצן</a:t>
              </a:r>
            </a:p>
          </p:txBody>
        </p:sp>
        <p:sp>
          <p:nvSpPr>
            <p:cNvPr id="11" name="TextBox 10"/>
            <p:cNvSpPr txBox="1"/>
            <p:nvPr/>
          </p:nvSpPr>
          <p:spPr>
            <a:xfrm>
              <a:off x="4836416" y="2173325"/>
              <a:ext cx="1655656" cy="978143"/>
            </a:xfrm>
            <a:prstGeom prst="rect">
              <a:avLst/>
            </a:prstGeom>
            <a:solidFill>
              <a:schemeClr val="bg1"/>
            </a:solidFill>
            <a:ln w="22225">
              <a:solidFill>
                <a:schemeClr val="accent2">
                  <a:lumMod val="60000"/>
                  <a:lumOff val="40000"/>
                </a:schemeClr>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b="1" dirty="0">
                  <a:solidFill>
                    <a:prstClr val="black">
                      <a:lumMod val="50000"/>
                      <a:lumOff val="50000"/>
                    </a:prstClr>
                  </a:solidFill>
                  <a:latin typeface="Arial"/>
                  <a:cs typeface="Arial"/>
                </a:rPr>
                <a:t>6H</a:t>
              </a:r>
              <a:r>
                <a:rPr lang="en-US" sz="1200" b="1" dirty="0">
                  <a:solidFill>
                    <a:prstClr val="black">
                      <a:lumMod val="50000"/>
                      <a:lumOff val="50000"/>
                    </a:prstClr>
                  </a:solidFill>
                  <a:latin typeface="Arial"/>
                  <a:cs typeface="Arial"/>
                </a:rPr>
                <a:t>2</a:t>
              </a:r>
              <a:r>
                <a:rPr lang="en-US" sz="2000" b="1" dirty="0">
                  <a:solidFill>
                    <a:prstClr val="black">
                      <a:lumMod val="50000"/>
                      <a:lumOff val="50000"/>
                    </a:prstClr>
                  </a:solidFill>
                  <a:latin typeface="Arial"/>
                  <a:cs typeface="Arial"/>
                </a:rPr>
                <a:t>O</a:t>
              </a:r>
              <a:endParaRPr lang="he-IL" sz="2000" b="1" dirty="0">
                <a:solidFill>
                  <a:prstClr val="black">
                    <a:lumMod val="50000"/>
                    <a:lumOff val="50000"/>
                  </a:prstClr>
                </a:solidFill>
                <a:latin typeface="Arial"/>
                <a:cs typeface="Arial"/>
              </a:endParaRPr>
            </a:p>
            <a:p>
              <a:pPr algn="ctr" fontAlgn="auto">
                <a:spcBef>
                  <a:spcPts val="0"/>
                </a:spcBef>
                <a:spcAft>
                  <a:spcPts val="0"/>
                </a:spcAft>
                <a:defRPr/>
              </a:pPr>
              <a:r>
                <a:rPr lang="he-IL" sz="2000" b="1" dirty="0">
                  <a:solidFill>
                    <a:prstClr val="black">
                      <a:lumMod val="50000"/>
                      <a:lumOff val="50000"/>
                    </a:prstClr>
                  </a:solidFill>
                  <a:latin typeface="Arial"/>
                  <a:cs typeface="Arial"/>
                </a:rPr>
                <a:t>מים</a:t>
              </a:r>
            </a:p>
          </p:txBody>
        </p:sp>
        <p:sp>
          <p:nvSpPr>
            <p:cNvPr id="12" name="TextBox 11"/>
            <p:cNvSpPr txBox="1"/>
            <p:nvPr/>
          </p:nvSpPr>
          <p:spPr>
            <a:xfrm>
              <a:off x="6787328" y="2173325"/>
              <a:ext cx="1655655" cy="978143"/>
            </a:xfrm>
            <a:prstGeom prst="rect">
              <a:avLst/>
            </a:prstGeom>
            <a:solidFill>
              <a:schemeClr val="bg1"/>
            </a:solidFill>
            <a:ln w="22225">
              <a:solidFill>
                <a:schemeClr val="accent2">
                  <a:lumMod val="60000"/>
                  <a:lumOff val="40000"/>
                </a:schemeClr>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b="1" dirty="0">
                  <a:solidFill>
                    <a:prstClr val="black">
                      <a:lumMod val="50000"/>
                      <a:lumOff val="50000"/>
                    </a:prstClr>
                  </a:solidFill>
                  <a:latin typeface="Arial"/>
                  <a:cs typeface="Arial"/>
                </a:rPr>
                <a:t>CO</a:t>
              </a:r>
              <a:r>
                <a:rPr lang="en-US" sz="1200" b="1" dirty="0">
                  <a:solidFill>
                    <a:prstClr val="black">
                      <a:lumMod val="50000"/>
                      <a:lumOff val="50000"/>
                    </a:prstClr>
                  </a:solidFill>
                  <a:latin typeface="Arial"/>
                  <a:cs typeface="Arial"/>
                </a:rPr>
                <a:t>2</a:t>
              </a:r>
              <a:r>
                <a:rPr lang="he-IL" sz="1200" b="1" dirty="0">
                  <a:solidFill>
                    <a:prstClr val="black">
                      <a:lumMod val="50000"/>
                      <a:lumOff val="50000"/>
                    </a:prstClr>
                  </a:solidFill>
                  <a:latin typeface="Arial"/>
                  <a:cs typeface="Arial"/>
                </a:rPr>
                <a:t> </a:t>
              </a:r>
              <a:r>
                <a:rPr lang="he-IL" b="1" dirty="0">
                  <a:solidFill>
                    <a:prstClr val="black">
                      <a:lumMod val="50000"/>
                      <a:lumOff val="50000"/>
                    </a:prstClr>
                  </a:solidFill>
                  <a:latin typeface="Arial"/>
                  <a:cs typeface="Arial"/>
                </a:rPr>
                <a:t>6</a:t>
              </a:r>
              <a:endParaRPr lang="he-IL" sz="1200" b="1" dirty="0">
                <a:solidFill>
                  <a:prstClr val="black">
                    <a:lumMod val="50000"/>
                    <a:lumOff val="50000"/>
                  </a:prstClr>
                </a:solidFill>
                <a:latin typeface="Arial"/>
                <a:cs typeface="Arial"/>
              </a:endParaRPr>
            </a:p>
            <a:p>
              <a:pPr algn="ctr" fontAlgn="auto">
                <a:spcBef>
                  <a:spcPts val="0"/>
                </a:spcBef>
                <a:spcAft>
                  <a:spcPts val="0"/>
                </a:spcAft>
                <a:defRPr/>
              </a:pPr>
              <a:r>
                <a:rPr lang="he-IL" b="1" dirty="0">
                  <a:solidFill>
                    <a:prstClr val="black">
                      <a:lumMod val="50000"/>
                      <a:lumOff val="50000"/>
                    </a:prstClr>
                  </a:solidFill>
                  <a:latin typeface="Arial"/>
                  <a:cs typeface="Arial"/>
                </a:rPr>
                <a:t>פחמן דו חמצני</a:t>
              </a:r>
            </a:p>
          </p:txBody>
        </p:sp>
        <p:sp>
          <p:nvSpPr>
            <p:cNvPr id="13" name="חיבור 12"/>
            <p:cNvSpPr/>
            <p:nvPr/>
          </p:nvSpPr>
          <p:spPr>
            <a:xfrm>
              <a:off x="6492072" y="2535365"/>
              <a:ext cx="295256" cy="2858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חיבור 13"/>
            <p:cNvSpPr/>
            <p:nvPr/>
          </p:nvSpPr>
          <p:spPr>
            <a:xfrm>
              <a:off x="2007673" y="2497256"/>
              <a:ext cx="295256" cy="284233"/>
            </a:xfrm>
            <a:prstGeom prst="math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 name="חץ שמאלה 14"/>
            <p:cNvSpPr/>
            <p:nvPr/>
          </p:nvSpPr>
          <p:spPr>
            <a:xfrm>
              <a:off x="4063354" y="2497256"/>
              <a:ext cx="652420" cy="500187"/>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למטה 15"/>
            <p:cNvSpPr/>
            <p:nvPr/>
          </p:nvSpPr>
          <p:spPr>
            <a:xfrm>
              <a:off x="4301463" y="2151095"/>
              <a:ext cx="325416" cy="34616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שמש 16"/>
            <p:cNvSpPr/>
            <p:nvPr/>
          </p:nvSpPr>
          <p:spPr>
            <a:xfrm>
              <a:off x="3741111" y="655299"/>
              <a:ext cx="1446120" cy="140211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8" name="ענן 17"/>
          <p:cNvSpPr/>
          <p:nvPr/>
        </p:nvSpPr>
        <p:spPr>
          <a:xfrm>
            <a:off x="2319338" y="4973638"/>
            <a:ext cx="2428875" cy="1470025"/>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b="1" dirty="0">
                <a:solidFill>
                  <a:srgbClr val="FFFF00"/>
                </a:solidFill>
              </a:rPr>
              <a:t>שהוא חומר אורגני שבו אצורה אנרגיה כימית</a:t>
            </a:r>
          </a:p>
        </p:txBody>
      </p:sp>
      <p:sp>
        <p:nvSpPr>
          <p:cNvPr id="19" name="TextBox 18"/>
          <p:cNvSpPr txBox="1"/>
          <p:nvPr/>
        </p:nvSpPr>
        <p:spPr>
          <a:xfrm>
            <a:off x="477838" y="6353175"/>
            <a:ext cx="8469312"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F497D"/>
                </a:solidFill>
              </a:rPr>
              <a:t>* </a:t>
            </a:r>
            <a:r>
              <a:rPr lang="he-IL" sz="1400" kern="0" dirty="0">
                <a:solidFill>
                  <a:srgbClr val="1F497D"/>
                </a:solidFill>
              </a:rPr>
              <a:t>בתהליך הפוטוסינתזה נוצרת פחמימה פשוטה שהופכת לאחר מכן </a:t>
            </a:r>
            <a:r>
              <a:rPr lang="he-IL" sz="1400" kern="0" dirty="0" smtClean="0">
                <a:solidFill>
                  <a:srgbClr val="1F497D"/>
                </a:solidFill>
              </a:rPr>
              <a:t>לגלוקוז.</a:t>
            </a:r>
            <a:endParaRPr lang="he-IL" sz="1400" kern="0" dirty="0">
              <a:solidFill>
                <a:srgbClr val="1F497D"/>
              </a:solidFill>
            </a:endParaRPr>
          </a:p>
        </p:txBody>
      </p:sp>
      <p:sp>
        <p:nvSpPr>
          <p:cNvPr id="26633" name="מלבן 2"/>
          <p:cNvSpPr>
            <a:spLocks noChangeArrowheads="1"/>
          </p:cNvSpPr>
          <p:nvPr/>
        </p:nvSpPr>
        <p:spPr bwMode="auto">
          <a:xfrm>
            <a:off x="2794000" y="4292600"/>
            <a:ext cx="1566863" cy="646113"/>
          </a:xfrm>
          <a:prstGeom prst="rect">
            <a:avLst/>
          </a:prstGeom>
          <a:noFill/>
          <a:ln w="9525">
            <a:noFill/>
            <a:miter lim="800000"/>
            <a:headEnd/>
            <a:tailEnd/>
          </a:ln>
        </p:spPr>
        <p:txBody>
          <a:bodyPr>
            <a:spAutoFit/>
          </a:bodyPr>
          <a:lstStyle/>
          <a:p>
            <a:r>
              <a:rPr lang="he-IL" b="1">
                <a:solidFill>
                  <a:srgbClr val="FF6600"/>
                </a:solidFill>
              </a:rPr>
              <a:t> </a:t>
            </a:r>
            <a:r>
              <a:rPr lang="en-US" b="1">
                <a:solidFill>
                  <a:srgbClr val="000000"/>
                </a:solidFill>
              </a:rPr>
              <a:t>C</a:t>
            </a:r>
            <a:r>
              <a:rPr lang="en-US" sz="1200" b="1">
                <a:solidFill>
                  <a:srgbClr val="000000"/>
                </a:solidFill>
              </a:rPr>
              <a:t>6</a:t>
            </a:r>
            <a:r>
              <a:rPr lang="en-US" b="1">
                <a:solidFill>
                  <a:srgbClr val="000000"/>
                </a:solidFill>
              </a:rPr>
              <a:t>H</a:t>
            </a:r>
            <a:r>
              <a:rPr lang="en-US" sz="1200" b="1">
                <a:solidFill>
                  <a:srgbClr val="000000"/>
                </a:solidFill>
              </a:rPr>
              <a:t>12</a:t>
            </a:r>
            <a:r>
              <a:rPr lang="en-US" b="1">
                <a:solidFill>
                  <a:srgbClr val="000000"/>
                </a:solidFill>
              </a:rPr>
              <a:t>O</a:t>
            </a:r>
            <a:r>
              <a:rPr lang="en-US" sz="1200" b="1">
                <a:solidFill>
                  <a:srgbClr val="000000"/>
                </a:solidFill>
              </a:rPr>
              <a:t>6</a:t>
            </a:r>
            <a:r>
              <a:rPr lang="he-IL" b="1">
                <a:solidFill>
                  <a:srgbClr val="FF6600"/>
                </a:solidFill>
              </a:rPr>
              <a:t>  </a:t>
            </a:r>
          </a:p>
          <a:p>
            <a:r>
              <a:rPr lang="he-IL" b="1">
                <a:solidFill>
                  <a:srgbClr val="000000"/>
                </a:solidFill>
              </a:rPr>
              <a:t>    גלוקוז*</a:t>
            </a:r>
            <a:endParaRPr lang="he-IL"/>
          </a:p>
        </p:txBody>
      </p:sp>
      <p:sp>
        <p:nvSpPr>
          <p:cNvPr id="20" name="Slide Number Placeholder 8"/>
          <p:cNvSpPr txBox="1">
            <a:spLocks/>
          </p:cNvSpPr>
          <p:nvPr/>
        </p:nvSpPr>
        <p:spPr bwMode="auto">
          <a:xfrm>
            <a:off x="197159" y="6237312"/>
            <a:ext cx="32695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3A49CB7-DDCE-475F-9944-2CF727FC7151}" type="slidenum">
              <a:rPr lang="he-IL" smtClean="0"/>
              <a:pPr fontAlgn="base">
                <a:spcBef>
                  <a:spcPct val="0"/>
                </a:spcBef>
                <a:spcAft>
                  <a:spcPct val="0"/>
                </a:spcAft>
                <a:defRPr/>
              </a:pPr>
              <a:t>20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0" name="TextBox 9"/>
          <p:cNvSpPr txBox="1"/>
          <p:nvPr/>
        </p:nvSpPr>
        <p:spPr>
          <a:xfrm>
            <a:off x="219075" y="676275"/>
            <a:ext cx="8469313" cy="25860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12:</a:t>
            </a:r>
          </a:p>
          <a:p>
            <a:pPr fontAlgn="auto">
              <a:spcBef>
                <a:spcPts val="0"/>
              </a:spcBef>
              <a:spcAft>
                <a:spcPts val="0"/>
              </a:spcAft>
              <a:defRPr/>
            </a:pPr>
            <a:r>
              <a:rPr lang="he-IL" kern="0" dirty="0">
                <a:solidFill>
                  <a:srgbClr val="1D4C72"/>
                </a:solidFill>
              </a:rPr>
              <a:t> א. העבירו לצנצנת זכוכית סגורה צמח יחד עם האדמה שבה גדל, המכילה מים ומינרלים. </a:t>
            </a:r>
            <a:endParaRPr lang="en-US" kern="0" dirty="0">
              <a:solidFill>
                <a:srgbClr val="1D4C72"/>
              </a:solidFill>
            </a:endParaRPr>
          </a:p>
          <a:p>
            <a:pPr fontAlgn="auto">
              <a:spcBef>
                <a:spcPts val="0"/>
              </a:spcBef>
              <a:spcAft>
                <a:spcPts val="0"/>
              </a:spcAft>
              <a:defRPr/>
            </a:pPr>
            <a:r>
              <a:rPr lang="he-IL" kern="0" dirty="0">
                <a:solidFill>
                  <a:srgbClr val="1D4C72"/>
                </a:solidFill>
              </a:rPr>
              <a:t>     מה חייבים לספק למערכת מבחוץ, לאורך זמן, כדי שהצמח ימשיך להתקיים בה?</a:t>
            </a:r>
            <a:endParaRPr lang="en-US" kern="0" dirty="0">
              <a:solidFill>
                <a:srgbClr val="1D4C72"/>
              </a:solidFill>
            </a:endParaRPr>
          </a:p>
          <a:p>
            <a:pPr fontAlgn="auto">
              <a:spcBef>
                <a:spcPts val="0"/>
              </a:spcBef>
              <a:spcAft>
                <a:spcPts val="0"/>
              </a:spcAft>
              <a:defRPr/>
            </a:pPr>
            <a:r>
              <a:rPr lang="he-IL" kern="0" dirty="0">
                <a:solidFill>
                  <a:srgbClr val="1D4C72"/>
                </a:solidFill>
              </a:rPr>
              <a:t>       א.  חמצן.</a:t>
            </a:r>
            <a:endParaRPr lang="en-US" kern="0" dirty="0">
              <a:solidFill>
                <a:srgbClr val="1D4C72"/>
              </a:solidFill>
            </a:endParaRPr>
          </a:p>
          <a:p>
            <a:pPr fontAlgn="auto">
              <a:spcBef>
                <a:spcPts val="0"/>
              </a:spcBef>
              <a:spcAft>
                <a:spcPts val="0"/>
              </a:spcAft>
              <a:defRPr/>
            </a:pPr>
            <a:r>
              <a:rPr lang="he-IL" kern="0" dirty="0">
                <a:solidFill>
                  <a:srgbClr val="1D4C72"/>
                </a:solidFill>
              </a:rPr>
              <a:t>       ב.  הורמונים.</a:t>
            </a:r>
            <a:endParaRPr lang="en-US" kern="0" dirty="0">
              <a:solidFill>
                <a:srgbClr val="1D4C72"/>
              </a:solidFill>
            </a:endParaRPr>
          </a:p>
          <a:p>
            <a:pPr fontAlgn="auto">
              <a:spcBef>
                <a:spcPts val="0"/>
              </a:spcBef>
              <a:spcAft>
                <a:spcPts val="0"/>
              </a:spcAft>
              <a:defRPr/>
            </a:pPr>
            <a:r>
              <a:rPr lang="he-IL" kern="0" dirty="0">
                <a:solidFill>
                  <a:srgbClr val="1D4C72"/>
                </a:solidFill>
              </a:rPr>
              <a:t>       ג.  אנרגיית אור.</a:t>
            </a:r>
            <a:endParaRPr lang="en-US" kern="0" dirty="0">
              <a:solidFill>
                <a:srgbClr val="1D4C72"/>
              </a:solidFill>
            </a:endParaRPr>
          </a:p>
          <a:p>
            <a:pPr fontAlgn="auto">
              <a:spcBef>
                <a:spcPts val="0"/>
              </a:spcBef>
              <a:spcAft>
                <a:spcPts val="0"/>
              </a:spcAft>
              <a:defRPr/>
            </a:pPr>
            <a:r>
              <a:rPr lang="he-IL" kern="0" dirty="0">
                <a:solidFill>
                  <a:srgbClr val="1D4C72"/>
                </a:solidFill>
              </a:rPr>
              <a:t>       ד.  גלוקוז.</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ב. איזה </a:t>
            </a:r>
            <a:r>
              <a:rPr lang="he-IL" u="sng" kern="0" dirty="0">
                <a:solidFill>
                  <a:srgbClr val="1D4C72"/>
                </a:solidFill>
              </a:rPr>
              <a:t>חומר</a:t>
            </a:r>
            <a:r>
              <a:rPr lang="he-IL" kern="0" dirty="0">
                <a:solidFill>
                  <a:srgbClr val="1D4C72"/>
                </a:solidFill>
              </a:rPr>
              <a:t> צריך לספק למערכת מבחוץ, לאורך זמן , כדי שהצמח ימשיך להתקיים בה?</a:t>
            </a:r>
          </a:p>
        </p:txBody>
      </p:sp>
      <p:sp>
        <p:nvSpPr>
          <p:cNvPr id="11" name="Rectangle 12"/>
          <p:cNvSpPr/>
          <p:nvPr/>
        </p:nvSpPr>
        <p:spPr>
          <a:xfrm>
            <a:off x="346075" y="3500562"/>
            <a:ext cx="8215313" cy="1512614"/>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א. משפט </a:t>
            </a:r>
            <a:r>
              <a:rPr lang="he-IL" kern="0" dirty="0" smtClean="0">
                <a:solidFill>
                  <a:sysClr val="windowText" lastClr="000000"/>
                </a:solidFill>
                <a:latin typeface="Arial"/>
                <a:cs typeface="Arial"/>
              </a:rPr>
              <a:t>ג'.</a:t>
            </a:r>
            <a:endParaRPr lang="he-IL" kern="0" dirty="0">
              <a:solidFill>
                <a:sysClr val="windowText" lastClr="000000"/>
              </a:solidFill>
              <a:latin typeface="Arial"/>
              <a:cs typeface="Arial"/>
            </a:endParaRPr>
          </a:p>
          <a:p>
            <a:pPr fontAlgn="auto">
              <a:spcBef>
                <a:spcPts val="0"/>
              </a:spcBef>
              <a:spcAft>
                <a:spcPts val="0"/>
              </a:spcAft>
              <a:defRPr/>
            </a:pPr>
            <a:r>
              <a:rPr lang="he-IL" kern="0" dirty="0">
                <a:solidFill>
                  <a:sysClr val="windowText" lastClr="000000"/>
                </a:solidFill>
                <a:latin typeface="Arial"/>
                <a:cs typeface="Arial"/>
              </a:rPr>
              <a:t>    אנרגיית (אור) נחוצה לקיומו של תהליך הפוטוסינתזה.</a:t>
            </a:r>
          </a:p>
          <a:p>
            <a:pPr fontAlgn="auto">
              <a:spcBef>
                <a:spcPts val="0"/>
              </a:spcBef>
              <a:spcAft>
                <a:spcPts val="0"/>
              </a:spcAft>
              <a:defRPr/>
            </a:pPr>
            <a:r>
              <a:rPr lang="he-IL" kern="0" dirty="0">
                <a:solidFill>
                  <a:sysClr val="windowText" lastClr="000000"/>
                </a:solidFill>
                <a:latin typeface="Arial"/>
                <a:cs typeface="Arial"/>
              </a:rPr>
              <a:t>ב. פחמן דו-חמצני.</a:t>
            </a:r>
            <a:endParaRPr lang="he-IL" kern="0" dirty="0">
              <a:solidFill>
                <a:sysClr val="windowText" lastClr="000000">
                  <a:lumMod val="65000"/>
                  <a:lumOff val="35000"/>
                </a:sysClr>
              </a:solidFill>
              <a:latin typeface="Arial"/>
              <a:cs typeface="Arial"/>
            </a:endParaRP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20</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111043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72405" y="692695"/>
            <a:ext cx="8429625" cy="521187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3"/>
              </a:buBlip>
              <a:defRPr/>
            </a:pPr>
            <a:endParaRPr lang="he-IL" sz="2000" dirty="0">
              <a:solidFill>
                <a:prstClr val="black"/>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lgn="r">
              <a:defRPr/>
            </a:pPr>
            <a:r>
              <a:rPr lang="he-IL" sz="1800" b="1" dirty="0" smtClean="0">
                <a:solidFill>
                  <a:srgbClr val="FF6600"/>
                </a:solidFill>
                <a:ea typeface="+mn-ea"/>
              </a:rPr>
              <a:t>סיכום ביניים: תהליך הפוטוסינתזה</a:t>
            </a:r>
            <a:endParaRPr lang="he-IL" sz="1800" b="1" dirty="0">
              <a:solidFill>
                <a:srgbClr val="FF6600"/>
              </a:solidFill>
              <a:ea typeface="+mn-ea"/>
            </a:endParaRPr>
          </a:p>
        </p:txBody>
      </p:sp>
      <p:sp>
        <p:nvSpPr>
          <p:cNvPr id="2" name="מלבן 1"/>
          <p:cNvSpPr/>
          <p:nvPr/>
        </p:nvSpPr>
        <p:spPr>
          <a:xfrm>
            <a:off x="539552" y="764704"/>
            <a:ext cx="7907536" cy="5139869"/>
          </a:xfrm>
          <a:prstGeom prst="rect">
            <a:avLst/>
          </a:prstGeom>
        </p:spPr>
        <p:txBody>
          <a:bodyPr wrap="square">
            <a:spAutoFit/>
          </a:bodyPr>
          <a:lstStyle/>
          <a:p>
            <a:pPr fontAlgn="auto">
              <a:spcBef>
                <a:spcPts val="0"/>
              </a:spcBef>
              <a:spcAft>
                <a:spcPts val="0"/>
              </a:spcAft>
              <a:buFontTx/>
              <a:buBlip>
                <a:blip r:embed="rId3"/>
              </a:buBlip>
              <a:defRPr/>
            </a:pPr>
            <a:r>
              <a:rPr lang="he-IL" sz="2000" dirty="0" smtClean="0">
                <a:solidFill>
                  <a:prstClr val="black"/>
                </a:solidFill>
                <a:latin typeface="Arial"/>
                <a:cs typeface="Arial"/>
              </a:rPr>
              <a:t> </a:t>
            </a:r>
            <a:r>
              <a:rPr lang="he-IL" dirty="0" smtClean="0">
                <a:solidFill>
                  <a:prstClr val="black"/>
                </a:solidFill>
                <a:latin typeface="Arial"/>
                <a:cs typeface="Arial"/>
              </a:rPr>
              <a:t>תהליך הפוטוסינתזה מתרחש </a:t>
            </a:r>
            <a:r>
              <a:rPr lang="he-IL" dirty="0" err="1" smtClean="0">
                <a:solidFill>
                  <a:prstClr val="black"/>
                </a:solidFill>
                <a:latin typeface="Arial"/>
                <a:cs typeface="Arial"/>
              </a:rPr>
              <a:t>בכלורופלסטים</a:t>
            </a:r>
            <a:r>
              <a:rPr lang="he-IL" dirty="0" smtClean="0">
                <a:solidFill>
                  <a:prstClr val="black"/>
                </a:solidFill>
                <a:latin typeface="Arial"/>
                <a:cs typeface="Arial"/>
              </a:rPr>
              <a:t>.</a:t>
            </a:r>
          </a:p>
          <a:p>
            <a:pPr fontAlgn="auto">
              <a:spcBef>
                <a:spcPts val="0"/>
              </a:spcBef>
              <a:spcAft>
                <a:spcPts val="0"/>
              </a:spcAft>
              <a:buFontTx/>
              <a:buBlip>
                <a:blip r:embed="rId3"/>
              </a:buBlip>
              <a:defRPr/>
            </a:pPr>
            <a:endParaRPr lang="he-IL" dirty="0" smtClean="0">
              <a:solidFill>
                <a:prstClr val="black"/>
              </a:solidFill>
              <a:latin typeface="Arial"/>
              <a:cs typeface="Arial"/>
            </a:endParaRPr>
          </a:p>
          <a:p>
            <a:pPr fontAlgn="auto">
              <a:spcBef>
                <a:spcPts val="0"/>
              </a:spcBef>
              <a:spcAft>
                <a:spcPts val="0"/>
              </a:spcAft>
              <a:buFontTx/>
              <a:buBlip>
                <a:blip r:embed="rId3"/>
              </a:buBlip>
              <a:defRPr/>
            </a:pPr>
            <a:r>
              <a:rPr lang="he-IL" dirty="0">
                <a:solidFill>
                  <a:prstClr val="black"/>
                </a:solidFill>
                <a:latin typeface="Arial"/>
                <a:cs typeface="Arial"/>
              </a:rPr>
              <a:t> </a:t>
            </a:r>
            <a:r>
              <a:rPr lang="he-IL" dirty="0" smtClean="0">
                <a:solidFill>
                  <a:prstClr val="black"/>
                </a:solidFill>
                <a:latin typeface="Arial"/>
                <a:cs typeface="Arial"/>
              </a:rPr>
              <a:t>תהליך הפוטוסינתזה הוא תהליך אנזימתי רב-שלבי.</a:t>
            </a:r>
          </a:p>
          <a:p>
            <a:pPr fontAlgn="auto">
              <a:spcBef>
                <a:spcPts val="0"/>
              </a:spcBef>
              <a:spcAft>
                <a:spcPts val="0"/>
              </a:spcAft>
              <a:defRPr/>
            </a:pPr>
            <a:endParaRPr lang="he-IL" dirty="0" smtClean="0">
              <a:solidFill>
                <a:prstClr val="black"/>
              </a:solidFill>
              <a:latin typeface="Arial"/>
              <a:cs typeface="Arial"/>
            </a:endParaRPr>
          </a:p>
          <a:p>
            <a:pPr fontAlgn="auto">
              <a:spcBef>
                <a:spcPts val="0"/>
              </a:spcBef>
              <a:spcAft>
                <a:spcPts val="0"/>
              </a:spcAft>
              <a:buFontTx/>
              <a:buBlip>
                <a:blip r:embed="rId3"/>
              </a:buBlip>
              <a:defRPr/>
            </a:pPr>
            <a:r>
              <a:rPr lang="he-IL" dirty="0">
                <a:solidFill>
                  <a:prstClr val="black"/>
                </a:solidFill>
                <a:latin typeface="Arial"/>
                <a:cs typeface="Arial"/>
              </a:rPr>
              <a:t> </a:t>
            </a:r>
            <a:r>
              <a:rPr lang="he-IL" dirty="0" smtClean="0">
                <a:solidFill>
                  <a:prstClr val="black"/>
                </a:solidFill>
                <a:latin typeface="Arial"/>
                <a:cs typeface="Arial"/>
              </a:rPr>
              <a:t>בתהליך הפוטוסינתזה מנוצלת אנרגיית האור ליצירת חומרים אורגניים (פחמימות)    </a:t>
            </a:r>
          </a:p>
          <a:p>
            <a:pPr fontAlgn="auto">
              <a:spcBef>
                <a:spcPts val="0"/>
              </a:spcBef>
              <a:spcAft>
                <a:spcPts val="0"/>
              </a:spcAft>
              <a:defRPr/>
            </a:pPr>
            <a:r>
              <a:rPr lang="he-IL" dirty="0" smtClean="0">
                <a:solidFill>
                  <a:prstClr val="black"/>
                </a:solidFill>
                <a:latin typeface="Arial"/>
                <a:cs typeface="Arial"/>
              </a:rPr>
              <a:t>  מחומרים אי-אורגניים. אנרגית האור מומרת לאנרגיה כימית האצורה בחומרים </a:t>
            </a:r>
          </a:p>
          <a:p>
            <a:pPr fontAlgn="auto">
              <a:spcBef>
                <a:spcPts val="0"/>
              </a:spcBef>
              <a:spcAft>
                <a:spcPts val="0"/>
              </a:spcAft>
              <a:defRPr/>
            </a:pPr>
            <a:r>
              <a:rPr lang="he-IL" dirty="0" smtClean="0">
                <a:solidFill>
                  <a:prstClr val="black"/>
                </a:solidFill>
                <a:latin typeface="Arial"/>
                <a:cs typeface="Arial"/>
              </a:rPr>
              <a:t>  האורגניים.</a:t>
            </a:r>
          </a:p>
          <a:p>
            <a:pPr fontAlgn="auto">
              <a:spcBef>
                <a:spcPts val="0"/>
              </a:spcBef>
              <a:spcAft>
                <a:spcPts val="0"/>
              </a:spcAft>
              <a:defRPr/>
            </a:pPr>
            <a:endParaRPr lang="he-IL" dirty="0" smtClean="0">
              <a:solidFill>
                <a:prstClr val="black"/>
              </a:solidFill>
              <a:latin typeface="Arial"/>
              <a:cs typeface="Arial"/>
            </a:endParaRPr>
          </a:p>
          <a:p>
            <a:pPr fontAlgn="auto">
              <a:spcBef>
                <a:spcPts val="0"/>
              </a:spcBef>
              <a:spcAft>
                <a:spcPts val="0"/>
              </a:spcAft>
              <a:buFontTx/>
              <a:buBlip>
                <a:blip r:embed="rId3"/>
              </a:buBlip>
              <a:defRPr/>
            </a:pPr>
            <a:r>
              <a:rPr lang="he-IL" dirty="0">
                <a:solidFill>
                  <a:prstClr val="black"/>
                </a:solidFill>
                <a:latin typeface="Arial"/>
                <a:cs typeface="Arial"/>
              </a:rPr>
              <a:t> </a:t>
            </a:r>
            <a:r>
              <a:rPr lang="he-IL" dirty="0" smtClean="0">
                <a:solidFill>
                  <a:prstClr val="black"/>
                </a:solidFill>
                <a:latin typeface="Arial"/>
                <a:cs typeface="Arial"/>
              </a:rPr>
              <a:t>תוצרי הפוטוסינתזה מועברים לכל חלקי הצמח. בכל התאים הם משמשים:</a:t>
            </a:r>
          </a:p>
          <a:p>
            <a:pPr fontAlgn="auto">
              <a:spcBef>
                <a:spcPts val="0"/>
              </a:spcBef>
              <a:spcAft>
                <a:spcPts val="0"/>
              </a:spcAft>
              <a:defRPr/>
            </a:pPr>
            <a:r>
              <a:rPr lang="he-IL" dirty="0" smtClean="0">
                <a:solidFill>
                  <a:prstClr val="black"/>
                </a:solidFill>
                <a:latin typeface="Arial"/>
                <a:cs typeface="Arial"/>
              </a:rPr>
              <a:t>  א. כמקור לאנרגיה: הם מתפרקים בתהליך הנשימה התאית ומספקים אנרגיה הנחוצה </a:t>
            </a:r>
          </a:p>
          <a:p>
            <a:pPr fontAlgn="auto">
              <a:spcBef>
                <a:spcPts val="0"/>
              </a:spcBef>
              <a:spcAft>
                <a:spcPts val="0"/>
              </a:spcAft>
              <a:defRPr/>
            </a:pPr>
            <a:r>
              <a:rPr lang="he-IL" dirty="0" smtClean="0">
                <a:solidFill>
                  <a:prstClr val="black"/>
                </a:solidFill>
                <a:latin typeface="Arial"/>
                <a:cs typeface="Arial"/>
              </a:rPr>
              <a:t>      לתהליכי החיים.</a:t>
            </a:r>
          </a:p>
          <a:p>
            <a:pPr fontAlgn="auto">
              <a:spcBef>
                <a:spcPts val="0"/>
              </a:spcBef>
              <a:spcAft>
                <a:spcPts val="0"/>
              </a:spcAft>
              <a:defRPr/>
            </a:pPr>
            <a:r>
              <a:rPr lang="he-IL" dirty="0" smtClean="0">
                <a:solidFill>
                  <a:prstClr val="black"/>
                </a:solidFill>
                <a:latin typeface="Arial"/>
                <a:cs typeface="Arial"/>
              </a:rPr>
              <a:t>  ב. כשלד לבניית החומרים האורגניים הנחוצים לבניית התאים. </a:t>
            </a:r>
          </a:p>
          <a:p>
            <a:pPr fontAlgn="auto">
              <a:spcBef>
                <a:spcPts val="0"/>
              </a:spcBef>
              <a:spcAft>
                <a:spcPts val="0"/>
              </a:spcAft>
              <a:defRPr/>
            </a:pPr>
            <a:r>
              <a:rPr lang="he-IL" dirty="0" smtClean="0">
                <a:solidFill>
                  <a:prstClr val="black"/>
                </a:solidFill>
                <a:latin typeface="Arial"/>
                <a:cs typeface="Arial"/>
              </a:rPr>
              <a:t>  ג. ליצירת חומר תשמורת (עמילן).</a:t>
            </a:r>
          </a:p>
          <a:p>
            <a:pPr fontAlgn="auto">
              <a:spcBef>
                <a:spcPts val="0"/>
              </a:spcBef>
              <a:spcAft>
                <a:spcPts val="0"/>
              </a:spcAft>
              <a:buFontTx/>
              <a:buBlip>
                <a:blip r:embed="rId3"/>
              </a:buBlip>
              <a:defRPr/>
            </a:pPr>
            <a:endParaRPr lang="he-IL" dirty="0">
              <a:solidFill>
                <a:prstClr val="black"/>
              </a:solidFill>
              <a:latin typeface="Arial"/>
              <a:cs typeface="Arial"/>
            </a:endParaRPr>
          </a:p>
          <a:p>
            <a:pPr fontAlgn="auto">
              <a:spcBef>
                <a:spcPts val="0"/>
              </a:spcBef>
              <a:spcAft>
                <a:spcPts val="0"/>
              </a:spcAft>
              <a:defRPr/>
            </a:pPr>
            <a:r>
              <a:rPr lang="he-IL" u="sng" dirty="0" smtClean="0">
                <a:solidFill>
                  <a:prstClr val="black"/>
                </a:solidFill>
                <a:latin typeface="Arial"/>
                <a:cs typeface="Arial"/>
              </a:rPr>
              <a:t>הזכרנו </a:t>
            </a:r>
            <a:r>
              <a:rPr lang="he-IL" u="sng" dirty="0">
                <a:solidFill>
                  <a:prstClr val="black"/>
                </a:solidFill>
                <a:latin typeface="Arial"/>
                <a:cs typeface="Arial"/>
              </a:rPr>
              <a:t>את הרעיונות המרכזיים בביולוגיה</a:t>
            </a:r>
            <a:r>
              <a:rPr lang="he-IL" dirty="0">
                <a:solidFill>
                  <a:prstClr val="black"/>
                </a:solidFill>
                <a:latin typeface="Arial"/>
                <a:cs typeface="Arial"/>
              </a:rPr>
              <a:t>:</a:t>
            </a:r>
          </a:p>
          <a:p>
            <a:pPr fontAlgn="auto">
              <a:spcBef>
                <a:spcPts val="0"/>
              </a:spcBef>
              <a:spcAft>
                <a:spcPts val="0"/>
              </a:spcAft>
              <a:buFontTx/>
              <a:buBlip>
                <a:blip r:embed="rId3"/>
              </a:buBlip>
              <a:defRPr/>
            </a:pPr>
            <a:r>
              <a:rPr lang="he-IL" dirty="0" smtClean="0">
                <a:solidFill>
                  <a:prstClr val="black"/>
                </a:solidFill>
                <a:latin typeface="Arial"/>
                <a:cs typeface="Arial"/>
              </a:rPr>
              <a:t> ארגון </a:t>
            </a:r>
            <a:r>
              <a:rPr lang="he-IL" dirty="0">
                <a:solidFill>
                  <a:prstClr val="black"/>
                </a:solidFill>
                <a:latin typeface="Arial"/>
                <a:cs typeface="Arial"/>
              </a:rPr>
              <a:t>במערכות </a:t>
            </a:r>
            <a:r>
              <a:rPr lang="he-IL" dirty="0" smtClean="0">
                <a:solidFill>
                  <a:prstClr val="black"/>
                </a:solidFill>
                <a:latin typeface="Arial"/>
                <a:cs typeface="Arial"/>
              </a:rPr>
              <a:t>ביולוגיות (רמות ארגון).</a:t>
            </a:r>
            <a:endParaRPr lang="he-IL" dirty="0">
              <a:solidFill>
                <a:prstClr val="black"/>
              </a:solidFill>
              <a:latin typeface="Arial"/>
              <a:cs typeface="Arial"/>
            </a:endParaRPr>
          </a:p>
          <a:p>
            <a:pPr fontAlgn="auto">
              <a:spcBef>
                <a:spcPts val="0"/>
              </a:spcBef>
              <a:spcAft>
                <a:spcPts val="0"/>
              </a:spcAft>
              <a:buFontTx/>
              <a:buBlip>
                <a:blip r:embed="rId3"/>
              </a:buBlip>
              <a:defRPr/>
            </a:pPr>
            <a:r>
              <a:rPr lang="he-IL" dirty="0" smtClean="0">
                <a:solidFill>
                  <a:prstClr val="black"/>
                </a:solidFill>
                <a:latin typeface="Arial"/>
                <a:cs typeface="Arial"/>
              </a:rPr>
              <a:t> התאמה </a:t>
            </a:r>
            <a:r>
              <a:rPr lang="he-IL" dirty="0">
                <a:solidFill>
                  <a:prstClr val="black"/>
                </a:solidFill>
                <a:latin typeface="Arial"/>
                <a:cs typeface="Arial"/>
              </a:rPr>
              <a:t>בין מבנה </a:t>
            </a:r>
            <a:r>
              <a:rPr lang="he-IL" dirty="0" smtClean="0">
                <a:solidFill>
                  <a:prstClr val="black"/>
                </a:solidFill>
                <a:latin typeface="Arial"/>
                <a:cs typeface="Arial"/>
              </a:rPr>
              <a:t>לתפקוד.</a:t>
            </a:r>
            <a:endParaRPr lang="he-IL" dirty="0">
              <a:solidFill>
                <a:prstClr val="black"/>
              </a:solidFill>
              <a:latin typeface="Arial"/>
              <a:cs typeface="Arial"/>
            </a:endParaRPr>
          </a:p>
          <a:p>
            <a:pPr fontAlgn="auto">
              <a:spcBef>
                <a:spcPts val="0"/>
              </a:spcBef>
              <a:spcAft>
                <a:spcPts val="0"/>
              </a:spcAft>
              <a:buFontTx/>
              <a:buBlip>
                <a:blip r:embed="rId3"/>
              </a:buBlip>
              <a:defRPr/>
            </a:pPr>
            <a:endParaRPr lang="he-IL" sz="2000" dirty="0" smtClean="0">
              <a:solidFill>
                <a:srgbClr val="5F0060">
                  <a:lumMod val="50000"/>
                  <a:lumOff val="50000"/>
                </a:srgbClr>
              </a:solidFill>
              <a:latin typeface="Arial"/>
              <a:cs typeface="Arial"/>
            </a:endParaRPr>
          </a:p>
        </p:txBody>
      </p:sp>
      <p:sp>
        <p:nvSpPr>
          <p:cNvPr id="7"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prstClr val="white">
                    <a:lumMod val="75000"/>
                  </a:prstClr>
                </a:solidFill>
              </a:rPr>
              <a:pPr fontAlgn="base">
                <a:spcBef>
                  <a:spcPct val="0"/>
                </a:spcBef>
                <a:spcAft>
                  <a:spcPct val="0"/>
                </a:spcAft>
                <a:defRPr/>
              </a:pPr>
              <a:t>21</a:t>
            </a:fld>
            <a:endParaRPr lang="he-IL" sz="1400" dirty="0" smtClean="0">
              <a:solidFill>
                <a:prstClr val="white">
                  <a:lumMod val="75000"/>
                </a:prstClr>
              </a:solidFill>
            </a:endParaRPr>
          </a:p>
        </p:txBody>
      </p:sp>
    </p:spTree>
    <p:extLst>
      <p:ext uri="{BB962C8B-B14F-4D97-AF65-F5344CB8AC3E}">
        <p14:creationId xmlns:p14="http://schemas.microsoft.com/office/powerpoint/2010/main" val="2492274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pPr>
              <a:defRPr/>
            </a:pPr>
            <a:fld id="{8A9C9C93-FD02-49F5-BE6F-90EF5122843C}" type="slidenum">
              <a:rPr lang="he-IL" smtClean="0"/>
              <a:pPr>
                <a:defRPr/>
              </a:pPr>
              <a:t>22</a:t>
            </a:fld>
            <a:endParaRPr lang="he-IL" dirty="0"/>
          </a:p>
        </p:txBody>
      </p:sp>
      <p:sp>
        <p:nvSpPr>
          <p:cNvPr id="3" name="TextBox 2"/>
          <p:cNvSpPr txBox="1"/>
          <p:nvPr/>
        </p:nvSpPr>
        <p:spPr>
          <a:xfrm>
            <a:off x="6541368" y="1340768"/>
            <a:ext cx="914400" cy="91440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vert="horz" wrap="none" lIns="91440" tIns="45720" rIns="91440" bIns="45720" rtlCol="1" anchor="ctr">
            <a:normAutofit/>
          </a:bodyPr>
          <a:lstStyle/>
          <a:p>
            <a:pPr marL="0" marR="0" indent="0" algn="r" defTabSz="914400" rtl="1" eaLnBrk="1" fontAlgn="auto" latinLnBrk="0" hangingPunct="1">
              <a:lnSpc>
                <a:spcPct val="100000"/>
              </a:lnSpc>
              <a:spcBef>
                <a:spcPts val="0"/>
              </a:spcBef>
              <a:spcAft>
                <a:spcPts val="0"/>
              </a:spcAft>
              <a:buClrTx/>
              <a:buSzTx/>
              <a:buFontTx/>
              <a:buNone/>
              <a:tabLst/>
            </a:pPr>
            <a:r>
              <a:rPr kumimoji="0" lang="he-IL" sz="3600" b="0" i="0" u="none" strike="noStrike" kern="1200" cap="none" spc="0" normalizeH="0" baseline="0" noProof="0" dirty="0" smtClean="0">
                <a:ln>
                  <a:noFill/>
                </a:ln>
                <a:effectLst/>
                <a:uLnTx/>
                <a:uFillTx/>
                <a:latin typeface="+mn-lt"/>
                <a:ea typeface="+mn-ea"/>
                <a:cs typeface="+mn-cs"/>
              </a:rPr>
              <a:t>התאמת מבנה העלה לפוטוסינתזה</a:t>
            </a:r>
            <a:endParaRPr kumimoji="0" lang="he-IL" sz="3600" b="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325056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9047CA-85BF-405E-A2E5-0D2E57CBEFA2}" type="slidenum">
              <a:rPr lang="he-IL" smtClean="0"/>
              <a:pPr fontAlgn="base">
                <a:spcBef>
                  <a:spcPct val="0"/>
                </a:spcBef>
                <a:spcAft>
                  <a:spcPct val="0"/>
                </a:spcAft>
                <a:defRPr/>
              </a:pPr>
              <a:t>23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הפיוניות – פתחים בעלים דרכם חודר הפחמן הדו-חמצני</a:t>
            </a:r>
            <a:endParaRPr lang="he-IL" sz="1800" dirty="0" smtClean="0"/>
          </a:p>
        </p:txBody>
      </p:sp>
      <p:sp>
        <p:nvSpPr>
          <p:cNvPr id="25605" name="מלבן 1"/>
          <p:cNvSpPr>
            <a:spLocks noChangeArrowheads="1"/>
          </p:cNvSpPr>
          <p:nvPr/>
        </p:nvSpPr>
        <p:spPr bwMode="auto">
          <a:xfrm>
            <a:off x="395288" y="465138"/>
            <a:ext cx="844391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 העלים הם האברים העיקריים שבהם מתרחש תהליך הפוטוסינתזה. העלים מוקפים מצדם העליון והתחתון בשכבת </a:t>
            </a:r>
            <a:r>
              <a:rPr lang="he-IL" dirty="0">
                <a:solidFill>
                  <a:srgbClr val="FF6600"/>
                </a:solidFill>
              </a:rPr>
              <a:t>קוטיקולה</a:t>
            </a:r>
            <a:r>
              <a:rPr lang="he-IL" dirty="0">
                <a:solidFill>
                  <a:srgbClr val="000000"/>
                </a:solidFill>
              </a:rPr>
              <a:t> הבנויה מחומר שקוף חדיר לאור אך אטום למים ולגזים. שכבה זו מגינה על העלים מפני התייבשות. בקוטיקולה ובשכבת האפידרמיס שמתחתיה יש פתחים הנקראים זעירים הנקראים </a:t>
            </a:r>
            <a:r>
              <a:rPr lang="he-IL" dirty="0">
                <a:solidFill>
                  <a:srgbClr val="FF6600"/>
                </a:solidFill>
              </a:rPr>
              <a:t>פיוניות</a:t>
            </a:r>
            <a:r>
              <a:rPr lang="he-IL" dirty="0">
                <a:solidFill>
                  <a:srgbClr val="000000"/>
                </a:solidFill>
              </a:rPr>
              <a:t>. הפחמן הדו-חמצני חודר אל העלים דרך הפיוניות.</a:t>
            </a:r>
          </a:p>
          <a:p>
            <a:r>
              <a:rPr lang="he-IL" dirty="0">
                <a:solidFill>
                  <a:srgbClr val="000000"/>
                </a:solidFill>
              </a:rPr>
              <a:t>פיוניות פתוחות הן תנאי הכרחי לכניסת פחמן דו-חמצני לעלה לקיום פוטוסינתזה, אך במצב זה נפלטים דרך הפיוניות אדי מים רבים בתהליך ה</a:t>
            </a:r>
            <a:r>
              <a:rPr lang="he-IL" dirty="0">
                <a:solidFill>
                  <a:srgbClr val="FF6600"/>
                </a:solidFill>
              </a:rPr>
              <a:t>דיות</a:t>
            </a:r>
            <a:r>
              <a:rPr lang="he-IL" dirty="0">
                <a:solidFill>
                  <a:srgbClr val="000000"/>
                </a:solidFill>
              </a:rPr>
              <a:t>.</a:t>
            </a:r>
          </a:p>
          <a:p>
            <a:r>
              <a:rPr lang="he-IL" dirty="0">
                <a:solidFill>
                  <a:srgbClr val="000000"/>
                </a:solidFill>
              </a:rPr>
              <a:t>הדיות היא, אם כך, תוצאת </a:t>
            </a:r>
            <a:r>
              <a:rPr lang="he-IL" dirty="0" smtClean="0">
                <a:solidFill>
                  <a:srgbClr val="000000"/>
                </a:solidFill>
              </a:rPr>
              <a:t>לוואי </a:t>
            </a:r>
            <a:r>
              <a:rPr lang="he-IL" dirty="0">
                <a:solidFill>
                  <a:srgbClr val="000000"/>
                </a:solidFill>
              </a:rPr>
              <a:t>של פתיחת הפיוניות העלולה להזיק לצמח ולגרום להתייבשותו.</a:t>
            </a:r>
          </a:p>
          <a:p>
            <a:r>
              <a:rPr lang="he-IL" dirty="0">
                <a:solidFill>
                  <a:srgbClr val="000000"/>
                </a:solidFill>
              </a:rPr>
              <a:t>הפיוניות נסגרות בחושך, וגם באור בתנאים של מחסור במים בצמח. </a:t>
            </a:r>
          </a:p>
          <a:p>
            <a:endParaRPr lang="he-IL" dirty="0">
              <a:solidFill>
                <a:srgbClr val="000000"/>
              </a:solidFill>
            </a:endParaRPr>
          </a:p>
          <a:p>
            <a:pPr>
              <a:lnSpc>
                <a:spcPct val="150000"/>
              </a:lnSpc>
            </a:pPr>
            <a:endParaRPr lang="he-IL" dirty="0">
              <a:solidFill>
                <a:srgbClr val="000000"/>
              </a:solidFill>
            </a:endParaRPr>
          </a:p>
        </p:txBody>
      </p:sp>
      <p:pic>
        <p:nvPicPr>
          <p:cNvPr id="35846" name="Picture 6"/>
          <p:cNvPicPr>
            <a:picLocks noChangeAspect="1" noChangeArrowheads="1"/>
          </p:cNvPicPr>
          <p:nvPr/>
        </p:nvPicPr>
        <p:blipFill>
          <a:blip r:embed="rId2" cstate="print"/>
          <a:srcRect/>
          <a:stretch>
            <a:fillRect/>
          </a:stretch>
        </p:blipFill>
        <p:spPr bwMode="auto">
          <a:xfrm>
            <a:off x="1311275" y="3270250"/>
            <a:ext cx="4200525" cy="3149600"/>
          </a:xfrm>
          <a:prstGeom prst="rect">
            <a:avLst/>
          </a:prstGeom>
          <a:noFill/>
          <a:ln w="9525">
            <a:noFill/>
            <a:miter lim="800000"/>
            <a:headEnd/>
            <a:tailEnd/>
          </a:ln>
          <a:effectLst/>
        </p:spPr>
      </p:pic>
      <p:sp>
        <p:nvSpPr>
          <p:cNvPr id="35847" name="מלבן 6"/>
          <p:cNvSpPr>
            <a:spLocks noChangeArrowheads="1"/>
          </p:cNvSpPr>
          <p:nvPr/>
        </p:nvSpPr>
        <p:spPr bwMode="auto">
          <a:xfrm>
            <a:off x="1778000" y="6381328"/>
            <a:ext cx="3743325" cy="274499"/>
          </a:xfrm>
          <a:prstGeom prst="rect">
            <a:avLst/>
          </a:prstGeom>
          <a:noFill/>
          <a:ln w="9525">
            <a:noFill/>
            <a:miter lim="800000"/>
            <a:headEnd/>
            <a:tailEnd/>
          </a:ln>
        </p:spPr>
        <p:txBody>
          <a:bodyPr>
            <a:spAutoFit/>
          </a:bodyPr>
          <a:lstStyle/>
          <a:p>
            <a:pPr>
              <a:lnSpc>
                <a:spcPct val="115000"/>
              </a:lnSpc>
              <a:spcAft>
                <a:spcPts val="1000"/>
              </a:spcAft>
            </a:pPr>
            <a:r>
              <a:rPr lang="he-IL" sz="1100" dirty="0">
                <a:latin typeface="Calibri" pitchFamily="34" charset="0"/>
              </a:rPr>
              <a:t>ד"ר נורית קינן ואורה בר, מט"ח © </a:t>
            </a:r>
            <a:endParaRPr lang="en-US" sz="1100" dirty="0">
              <a:latin typeface="Calibri" pitchFamily="34" charset="0"/>
            </a:endParaRPr>
          </a:p>
        </p:txBody>
      </p:sp>
      <p:sp>
        <p:nvSpPr>
          <p:cNvPr id="35848" name="מלבן 1"/>
          <p:cNvSpPr>
            <a:spLocks noChangeArrowheads="1"/>
          </p:cNvSpPr>
          <p:nvPr/>
        </p:nvSpPr>
        <p:spPr bwMode="auto">
          <a:xfrm>
            <a:off x="5421313" y="4005263"/>
            <a:ext cx="3240087" cy="1021883"/>
          </a:xfrm>
          <a:prstGeom prst="rect">
            <a:avLst/>
          </a:prstGeom>
          <a:noFill/>
          <a:ln w="9525">
            <a:noFill/>
            <a:miter lim="800000"/>
            <a:headEnd/>
            <a:tailEnd/>
          </a:ln>
        </p:spPr>
        <p:txBody>
          <a:bodyPr>
            <a:spAutoFit/>
          </a:bodyPr>
          <a:lstStyle/>
          <a:p>
            <a:pPr algn="ctr">
              <a:lnSpc>
                <a:spcPct val="150000"/>
              </a:lnSpc>
            </a:pPr>
            <a:r>
              <a:rPr lang="he-IL" sz="1400" b="1" u="sng" dirty="0"/>
              <a:t>פיונית באפידרמיס של עלה </a:t>
            </a:r>
          </a:p>
          <a:p>
            <a:pPr algn="ctr">
              <a:lnSpc>
                <a:spcPct val="150000"/>
              </a:lnSpc>
            </a:pPr>
            <a:r>
              <a:rPr lang="he-IL" sz="1400" b="1" u="sng" dirty="0"/>
              <a:t>הצמח יהודי נודד</a:t>
            </a:r>
          </a:p>
          <a:p>
            <a:pPr algn="ctr">
              <a:lnSpc>
                <a:spcPct val="150000"/>
              </a:lnSpc>
            </a:pPr>
            <a:r>
              <a:rPr lang="he-IL" sz="1400" b="1" dirty="0"/>
              <a:t>הגדלה פי 400</a:t>
            </a:r>
          </a:p>
        </p:txBody>
      </p:sp>
      <p:sp>
        <p:nvSpPr>
          <p:cNvPr id="35849" name="מלבן 1"/>
          <p:cNvSpPr>
            <a:spLocks noChangeArrowheads="1"/>
          </p:cNvSpPr>
          <p:nvPr/>
        </p:nvSpPr>
        <p:spPr bwMode="auto">
          <a:xfrm>
            <a:off x="373063" y="4379913"/>
            <a:ext cx="3240087" cy="465137"/>
          </a:xfrm>
          <a:prstGeom prst="rect">
            <a:avLst/>
          </a:prstGeom>
          <a:noFill/>
          <a:ln w="9525">
            <a:noFill/>
            <a:miter lim="800000"/>
            <a:headEnd/>
            <a:tailEnd/>
          </a:ln>
        </p:spPr>
        <p:txBody>
          <a:bodyPr>
            <a:spAutoFit/>
          </a:bodyPr>
          <a:lstStyle/>
          <a:p>
            <a:pPr algn="ctr">
              <a:lnSpc>
                <a:spcPct val="150000"/>
              </a:lnSpc>
            </a:pPr>
            <a:r>
              <a:rPr lang="he-IL">
                <a:solidFill>
                  <a:schemeClr val="bg1"/>
                </a:solidFill>
              </a:rPr>
              <a:t>תאי השמירה</a:t>
            </a:r>
          </a:p>
        </p:txBody>
      </p:sp>
      <p:cxnSp>
        <p:nvCxnSpPr>
          <p:cNvPr id="13" name="מחבר חץ ישר 12"/>
          <p:cNvCxnSpPr/>
          <p:nvPr/>
        </p:nvCxnSpPr>
        <p:spPr>
          <a:xfrm>
            <a:off x="2519363" y="4675188"/>
            <a:ext cx="360362" cy="1698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2570163" y="4613275"/>
            <a:ext cx="30956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852" name="מלבן 1"/>
          <p:cNvSpPr>
            <a:spLocks noChangeArrowheads="1"/>
          </p:cNvSpPr>
          <p:nvPr/>
        </p:nvSpPr>
        <p:spPr bwMode="auto">
          <a:xfrm>
            <a:off x="3411538" y="4421188"/>
            <a:ext cx="1944687" cy="506412"/>
          </a:xfrm>
          <a:prstGeom prst="rect">
            <a:avLst/>
          </a:prstGeom>
          <a:noFill/>
          <a:ln w="9525">
            <a:noFill/>
            <a:miter lim="800000"/>
            <a:headEnd/>
            <a:tailEnd/>
          </a:ln>
        </p:spPr>
        <p:txBody>
          <a:bodyPr>
            <a:spAutoFit/>
          </a:bodyPr>
          <a:lstStyle/>
          <a:p>
            <a:pPr algn="ctr">
              <a:lnSpc>
                <a:spcPct val="150000"/>
              </a:lnSpc>
            </a:pPr>
            <a:r>
              <a:rPr lang="he-IL">
                <a:solidFill>
                  <a:schemeClr val="bg1"/>
                </a:solidFill>
              </a:rPr>
              <a:t>פתח הפיונית</a:t>
            </a:r>
          </a:p>
        </p:txBody>
      </p:sp>
      <p:cxnSp>
        <p:nvCxnSpPr>
          <p:cNvPr id="23" name="מחבר חץ ישר 22"/>
          <p:cNvCxnSpPr/>
          <p:nvPr/>
        </p:nvCxnSpPr>
        <p:spPr>
          <a:xfrm flipH="1">
            <a:off x="3352800" y="4759325"/>
            <a:ext cx="43973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854" name="מלבן 1"/>
          <p:cNvSpPr>
            <a:spLocks noChangeArrowheads="1"/>
          </p:cNvSpPr>
          <p:nvPr/>
        </p:nvSpPr>
        <p:spPr bwMode="auto">
          <a:xfrm>
            <a:off x="2641600" y="3481388"/>
            <a:ext cx="1943100" cy="465137"/>
          </a:xfrm>
          <a:prstGeom prst="rect">
            <a:avLst/>
          </a:prstGeom>
          <a:noFill/>
          <a:ln w="9525">
            <a:noFill/>
            <a:miter lim="800000"/>
            <a:headEnd/>
            <a:tailEnd/>
          </a:ln>
        </p:spPr>
        <p:txBody>
          <a:bodyPr>
            <a:spAutoFit/>
          </a:bodyPr>
          <a:lstStyle/>
          <a:p>
            <a:pPr algn="ctr">
              <a:lnSpc>
                <a:spcPct val="150000"/>
              </a:lnSpc>
            </a:pPr>
            <a:r>
              <a:rPr lang="he-IL">
                <a:solidFill>
                  <a:schemeClr val="bg1"/>
                </a:solidFill>
              </a:rPr>
              <a:t>תאי אפידרמיס</a:t>
            </a:r>
          </a:p>
        </p:txBody>
      </p:sp>
      <p:sp>
        <p:nvSpPr>
          <p:cNvPr id="15"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6"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23</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6241FD-E6D4-4C49-A889-1201FDF84F8E}"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הפיוניות – פתחים בעלים דרכם חודר הפחמן הדו-חמצני</a:t>
            </a:r>
            <a:endParaRPr lang="he-IL" sz="1800" dirty="0" smtClean="0"/>
          </a:p>
        </p:txBody>
      </p:sp>
      <p:sp>
        <p:nvSpPr>
          <p:cNvPr id="36869" name="מלבן 1"/>
          <p:cNvSpPr>
            <a:spLocks noChangeArrowheads="1"/>
          </p:cNvSpPr>
          <p:nvPr/>
        </p:nvSpPr>
        <p:spPr bwMode="auto">
          <a:xfrm>
            <a:off x="373063" y="4379913"/>
            <a:ext cx="3240087" cy="465137"/>
          </a:xfrm>
          <a:prstGeom prst="rect">
            <a:avLst/>
          </a:prstGeom>
          <a:noFill/>
          <a:ln w="9525">
            <a:noFill/>
            <a:miter lim="800000"/>
            <a:headEnd/>
            <a:tailEnd/>
          </a:ln>
        </p:spPr>
        <p:txBody>
          <a:bodyPr>
            <a:spAutoFit/>
          </a:bodyPr>
          <a:lstStyle/>
          <a:p>
            <a:pPr algn="ctr">
              <a:lnSpc>
                <a:spcPct val="150000"/>
              </a:lnSpc>
            </a:pPr>
            <a:r>
              <a:rPr lang="he-IL">
                <a:solidFill>
                  <a:srgbClr val="FFFFFF"/>
                </a:solidFill>
              </a:rPr>
              <a:t>תאי השמירה</a:t>
            </a:r>
          </a:p>
        </p:txBody>
      </p:sp>
      <p:sp>
        <p:nvSpPr>
          <p:cNvPr id="36870" name="מלבן 1"/>
          <p:cNvSpPr>
            <a:spLocks noChangeArrowheads="1"/>
          </p:cNvSpPr>
          <p:nvPr/>
        </p:nvSpPr>
        <p:spPr bwMode="auto">
          <a:xfrm>
            <a:off x="3411538" y="4421188"/>
            <a:ext cx="1944687" cy="506412"/>
          </a:xfrm>
          <a:prstGeom prst="rect">
            <a:avLst/>
          </a:prstGeom>
          <a:noFill/>
          <a:ln w="9525">
            <a:noFill/>
            <a:miter lim="800000"/>
            <a:headEnd/>
            <a:tailEnd/>
          </a:ln>
        </p:spPr>
        <p:txBody>
          <a:bodyPr>
            <a:spAutoFit/>
          </a:bodyPr>
          <a:lstStyle/>
          <a:p>
            <a:pPr algn="ctr">
              <a:lnSpc>
                <a:spcPct val="150000"/>
              </a:lnSpc>
            </a:pPr>
            <a:r>
              <a:rPr lang="he-IL">
                <a:solidFill>
                  <a:srgbClr val="FFFFFF"/>
                </a:solidFill>
              </a:rPr>
              <a:t>פתח הפיונית</a:t>
            </a:r>
          </a:p>
        </p:txBody>
      </p:sp>
      <p:sp>
        <p:nvSpPr>
          <p:cNvPr id="36871" name="מלבן 1"/>
          <p:cNvSpPr>
            <a:spLocks noChangeArrowheads="1"/>
          </p:cNvSpPr>
          <p:nvPr/>
        </p:nvSpPr>
        <p:spPr bwMode="auto">
          <a:xfrm>
            <a:off x="2641600" y="3481388"/>
            <a:ext cx="1943100" cy="465137"/>
          </a:xfrm>
          <a:prstGeom prst="rect">
            <a:avLst/>
          </a:prstGeom>
          <a:noFill/>
          <a:ln w="9525">
            <a:noFill/>
            <a:miter lim="800000"/>
            <a:headEnd/>
            <a:tailEnd/>
          </a:ln>
        </p:spPr>
        <p:txBody>
          <a:bodyPr>
            <a:spAutoFit/>
          </a:bodyPr>
          <a:lstStyle/>
          <a:p>
            <a:pPr algn="ctr">
              <a:lnSpc>
                <a:spcPct val="150000"/>
              </a:lnSpc>
            </a:pPr>
            <a:r>
              <a:rPr lang="he-IL">
                <a:solidFill>
                  <a:srgbClr val="FFFFFF"/>
                </a:solidFill>
              </a:rPr>
              <a:t>תאי אפידרמיס</a:t>
            </a:r>
          </a:p>
        </p:txBody>
      </p:sp>
      <p:grpSp>
        <p:nvGrpSpPr>
          <p:cNvPr id="36872" name="קבוצה 9"/>
          <p:cNvGrpSpPr>
            <a:grpSpLocks/>
          </p:cNvGrpSpPr>
          <p:nvPr/>
        </p:nvGrpSpPr>
        <p:grpSpPr bwMode="auto">
          <a:xfrm>
            <a:off x="1998663" y="1196975"/>
            <a:ext cx="5834062" cy="4230688"/>
            <a:chOff x="-468560" y="1808916"/>
            <a:chExt cx="5832648" cy="4231080"/>
          </a:xfrm>
        </p:grpSpPr>
        <p:sp>
          <p:nvSpPr>
            <p:cNvPr id="11" name="TextBox 10"/>
            <p:cNvSpPr txBox="1"/>
            <p:nvPr/>
          </p:nvSpPr>
          <p:spPr>
            <a:xfrm>
              <a:off x="-468560" y="5393823"/>
              <a:ext cx="5832648" cy="64617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D4C72"/>
                  </a:solidFill>
                </a:rPr>
                <a:t>אפידרמיס עלה (שכבה התאים החיצונית של העלה)</a:t>
              </a:r>
            </a:p>
            <a:p>
              <a:pPr algn="ctr" fontAlgn="auto">
                <a:spcBef>
                  <a:spcPts val="0"/>
                </a:spcBef>
                <a:spcAft>
                  <a:spcPts val="0"/>
                </a:spcAft>
                <a:defRPr/>
              </a:pPr>
              <a:r>
                <a:rPr lang="he-IL" dirty="0">
                  <a:solidFill>
                    <a:srgbClr val="1D4C72"/>
                  </a:solidFill>
                </a:rPr>
                <a:t> הכוללת פיוניות</a:t>
              </a:r>
            </a:p>
          </p:txBody>
        </p:sp>
        <p:grpSp>
          <p:nvGrpSpPr>
            <p:cNvPr id="36874" name="קבוצה 11"/>
            <p:cNvGrpSpPr>
              <a:grpSpLocks/>
            </p:cNvGrpSpPr>
            <p:nvPr/>
          </p:nvGrpSpPr>
          <p:grpSpPr bwMode="auto">
            <a:xfrm>
              <a:off x="130808" y="1808916"/>
              <a:ext cx="4392323" cy="3584749"/>
              <a:chOff x="130808" y="1808916"/>
              <a:chExt cx="4392323" cy="3584749"/>
            </a:xfrm>
          </p:grpSpPr>
          <p:pic>
            <p:nvPicPr>
              <p:cNvPr id="36875" name="Picture 8"/>
              <p:cNvPicPr>
                <a:picLocks noChangeAspect="1" noChangeArrowheads="1"/>
              </p:cNvPicPr>
              <p:nvPr/>
            </p:nvPicPr>
            <p:blipFill>
              <a:blip r:embed="rId2" cstate="print"/>
              <a:srcRect/>
              <a:stretch>
                <a:fillRect/>
              </a:stretch>
            </p:blipFill>
            <p:spPr bwMode="auto">
              <a:xfrm>
                <a:off x="130808" y="1808916"/>
                <a:ext cx="4392323" cy="3323139"/>
              </a:xfrm>
              <a:prstGeom prst="rect">
                <a:avLst/>
              </a:prstGeom>
              <a:noFill/>
              <a:ln w="9525">
                <a:noFill/>
                <a:miter lim="800000"/>
                <a:headEnd/>
                <a:tailEnd/>
              </a:ln>
              <a:effectLst/>
            </p:spPr>
          </p:pic>
          <p:sp>
            <p:nvSpPr>
              <p:cNvPr id="36876" name="מלבן 13"/>
              <p:cNvSpPr>
                <a:spLocks noChangeArrowheads="1"/>
              </p:cNvSpPr>
              <p:nvPr/>
            </p:nvSpPr>
            <p:spPr bwMode="auto">
              <a:xfrm>
                <a:off x="1034851" y="5132055"/>
                <a:ext cx="2318262" cy="261610"/>
              </a:xfrm>
              <a:prstGeom prst="rect">
                <a:avLst/>
              </a:prstGeom>
              <a:noFill/>
              <a:ln w="9525">
                <a:noFill/>
                <a:miter lim="800000"/>
                <a:headEnd/>
                <a:tailEnd/>
              </a:ln>
            </p:spPr>
            <p:txBody>
              <a:bodyPr wrap="none">
                <a:spAutoFit/>
              </a:bodyPr>
              <a:lstStyle/>
              <a:p>
                <a:r>
                  <a:rPr lang="en-US" sz="1100"/>
                  <a:t>©istockphoto.com/ Nancy Nehring</a:t>
                </a:r>
                <a:endParaRPr lang="he-IL"/>
              </a:p>
            </p:txBody>
          </p:sp>
        </p:grpSp>
      </p:grpSp>
      <p:sp>
        <p:nvSpPr>
          <p:cNvPr id="13"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24</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1D8AA55-88CD-454A-B2DD-E8258F2DCEA1}"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4</a:t>
            </a:r>
            <a:endParaRPr lang="he-IL" sz="1800" dirty="0" smtClean="0"/>
          </a:p>
        </p:txBody>
      </p:sp>
      <p:sp>
        <p:nvSpPr>
          <p:cNvPr id="14" name="TextBox 13"/>
          <p:cNvSpPr txBox="1"/>
          <p:nvPr/>
        </p:nvSpPr>
        <p:spPr>
          <a:xfrm>
            <a:off x="119063" y="465138"/>
            <a:ext cx="8469312"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4:</a:t>
            </a:r>
          </a:p>
          <a:p>
            <a:pPr fontAlgn="auto">
              <a:spcBef>
                <a:spcPts val="0"/>
              </a:spcBef>
              <a:spcAft>
                <a:spcPts val="0"/>
              </a:spcAft>
              <a:defRPr/>
            </a:pPr>
            <a:r>
              <a:rPr lang="he-IL" kern="0" dirty="0">
                <a:solidFill>
                  <a:srgbClr val="1D4C72"/>
                </a:solidFill>
              </a:rPr>
              <a:t>מהו המסלול שעוברת מולקולת פחמן דו-חמצני הנקלטת מהאוויר ומשתתפת בתהליך הפוטוסינתזה?</a:t>
            </a:r>
          </a:p>
          <a:p>
            <a:pPr fontAlgn="auto">
              <a:spcBef>
                <a:spcPts val="0"/>
              </a:spcBef>
              <a:spcAft>
                <a:spcPts val="0"/>
              </a:spcAft>
              <a:defRPr/>
            </a:pPr>
            <a:r>
              <a:rPr lang="he-IL" kern="0" dirty="0">
                <a:solidFill>
                  <a:srgbClr val="1D4C72"/>
                </a:solidFill>
              </a:rPr>
              <a:t>א. </a:t>
            </a:r>
            <a:r>
              <a:rPr lang="he-IL" kern="0" dirty="0" smtClean="0">
                <a:solidFill>
                  <a:srgbClr val="1D4C72"/>
                </a:solidFill>
              </a:rPr>
              <a:t>פיונית, </a:t>
            </a:r>
            <a:r>
              <a:rPr lang="he-IL" kern="0" dirty="0">
                <a:solidFill>
                  <a:srgbClr val="1D4C72"/>
                </a:solidFill>
              </a:rPr>
              <a:t>חלל בין-תאי, כלורופלסט, </a:t>
            </a:r>
            <a:r>
              <a:rPr lang="he-IL" kern="0" dirty="0" smtClean="0">
                <a:solidFill>
                  <a:srgbClr val="1D4C72"/>
                </a:solidFill>
              </a:rPr>
              <a:t>ציטופלסמה.</a:t>
            </a:r>
            <a:endParaRPr lang="he-IL" kern="0" dirty="0">
              <a:solidFill>
                <a:srgbClr val="1D4C72"/>
              </a:solidFill>
            </a:endParaRPr>
          </a:p>
          <a:p>
            <a:pPr fontAlgn="auto">
              <a:spcBef>
                <a:spcPts val="0"/>
              </a:spcBef>
              <a:spcAft>
                <a:spcPts val="0"/>
              </a:spcAft>
              <a:defRPr/>
            </a:pPr>
            <a:r>
              <a:rPr lang="he-IL" kern="0" dirty="0">
                <a:solidFill>
                  <a:srgbClr val="1D4C72"/>
                </a:solidFill>
              </a:rPr>
              <a:t>ב. פיונית, חלל בין-תאי, ציטופלסמה, </a:t>
            </a:r>
            <a:r>
              <a:rPr lang="he-IL" kern="0" dirty="0" smtClean="0">
                <a:solidFill>
                  <a:srgbClr val="1D4C72"/>
                </a:solidFill>
              </a:rPr>
              <a:t>כלורופלסט.</a:t>
            </a:r>
          </a:p>
          <a:p>
            <a:pPr fontAlgn="auto">
              <a:spcBef>
                <a:spcPts val="0"/>
              </a:spcBef>
              <a:spcAft>
                <a:spcPts val="0"/>
              </a:spcAft>
              <a:defRPr/>
            </a:pPr>
            <a:r>
              <a:rPr lang="he-IL" kern="0" dirty="0" smtClean="0">
                <a:solidFill>
                  <a:srgbClr val="1D4C72"/>
                </a:solidFill>
              </a:rPr>
              <a:t>ג. פיונית, ציטופלסמה, חלל בין-תאי, כלורופלסט.</a:t>
            </a:r>
          </a:p>
          <a:p>
            <a:pPr fontAlgn="auto">
              <a:spcBef>
                <a:spcPts val="0"/>
              </a:spcBef>
              <a:spcAft>
                <a:spcPts val="0"/>
              </a:spcAft>
              <a:defRPr/>
            </a:pPr>
            <a:endParaRPr lang="he-IL" kern="0" dirty="0">
              <a:solidFill>
                <a:srgbClr val="1D4C72"/>
              </a:solidFill>
            </a:endParaRP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25</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32CD346-C569-4134-8C94-5D8F0E597FBB}" type="slidenum">
              <a:rPr lang="he-IL" smtClean="0"/>
              <a:pPr fontAlgn="base">
                <a:spcBef>
                  <a:spcPct val="0"/>
                </a:spcBef>
                <a:spcAft>
                  <a:spcPct val="0"/>
                </a:spcAft>
                <a:defRPr/>
              </a:pPr>
              <a:t>26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4" name="TextBox 13"/>
          <p:cNvSpPr txBox="1"/>
          <p:nvPr/>
        </p:nvSpPr>
        <p:spPr>
          <a:xfrm>
            <a:off x="119063" y="465138"/>
            <a:ext cx="8469312"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4:</a:t>
            </a:r>
          </a:p>
          <a:p>
            <a:pPr fontAlgn="auto">
              <a:spcBef>
                <a:spcPts val="0"/>
              </a:spcBef>
              <a:spcAft>
                <a:spcPts val="0"/>
              </a:spcAft>
              <a:defRPr/>
            </a:pPr>
            <a:r>
              <a:rPr lang="he-IL" kern="0" dirty="0">
                <a:solidFill>
                  <a:srgbClr val="1D4C72"/>
                </a:solidFill>
              </a:rPr>
              <a:t>מהו המסלול שעוברת מולקולת פחמן דו-חמצני הנקלטת מהאוויר ומשתתפת בתהליך הפוטוסינתזה?</a:t>
            </a:r>
          </a:p>
          <a:p>
            <a:pPr fontAlgn="auto">
              <a:spcBef>
                <a:spcPts val="0"/>
              </a:spcBef>
              <a:spcAft>
                <a:spcPts val="0"/>
              </a:spcAft>
              <a:defRPr/>
            </a:pPr>
            <a:r>
              <a:rPr lang="he-IL" kern="0" dirty="0">
                <a:solidFill>
                  <a:srgbClr val="1D4C72"/>
                </a:solidFill>
              </a:rPr>
              <a:t>א. </a:t>
            </a:r>
            <a:r>
              <a:rPr lang="he-IL" kern="0" dirty="0" smtClean="0">
                <a:solidFill>
                  <a:srgbClr val="1D4C72"/>
                </a:solidFill>
              </a:rPr>
              <a:t>פיונית, </a:t>
            </a:r>
            <a:r>
              <a:rPr lang="he-IL" kern="0" dirty="0">
                <a:solidFill>
                  <a:srgbClr val="1D4C72"/>
                </a:solidFill>
              </a:rPr>
              <a:t>חלל בין-תאי, כלורופלסט, </a:t>
            </a:r>
            <a:r>
              <a:rPr lang="he-IL" kern="0" dirty="0" smtClean="0">
                <a:solidFill>
                  <a:srgbClr val="1D4C72"/>
                </a:solidFill>
              </a:rPr>
              <a:t>ציטופלסמה.</a:t>
            </a:r>
            <a:endParaRPr lang="he-IL" kern="0" dirty="0">
              <a:solidFill>
                <a:srgbClr val="1D4C72"/>
              </a:solidFill>
            </a:endParaRPr>
          </a:p>
          <a:p>
            <a:pPr fontAlgn="auto">
              <a:spcBef>
                <a:spcPts val="0"/>
              </a:spcBef>
              <a:spcAft>
                <a:spcPts val="0"/>
              </a:spcAft>
              <a:defRPr/>
            </a:pPr>
            <a:r>
              <a:rPr lang="he-IL" kern="0" dirty="0">
                <a:solidFill>
                  <a:srgbClr val="1D4C72"/>
                </a:solidFill>
              </a:rPr>
              <a:t>ב. פיונית, חלל בין-תאי, ציטופלסמה, </a:t>
            </a:r>
            <a:r>
              <a:rPr lang="he-IL" kern="0" dirty="0" smtClean="0">
                <a:solidFill>
                  <a:srgbClr val="1D4C72"/>
                </a:solidFill>
              </a:rPr>
              <a:t>כלורופלסט.</a:t>
            </a:r>
            <a:endParaRPr lang="he-IL" kern="0" dirty="0">
              <a:solidFill>
                <a:srgbClr val="1D4C72"/>
              </a:solidFill>
            </a:endParaRPr>
          </a:p>
          <a:p>
            <a:pPr fontAlgn="auto">
              <a:spcBef>
                <a:spcPts val="0"/>
              </a:spcBef>
              <a:spcAft>
                <a:spcPts val="0"/>
              </a:spcAft>
              <a:defRPr/>
            </a:pPr>
            <a:r>
              <a:rPr lang="he-IL" kern="0" dirty="0">
                <a:solidFill>
                  <a:srgbClr val="1D4C72"/>
                </a:solidFill>
              </a:rPr>
              <a:t>ג. פיונית, ציטופלסמה, חלל בין-תאי, </a:t>
            </a:r>
            <a:r>
              <a:rPr lang="he-IL" kern="0" dirty="0" smtClean="0">
                <a:solidFill>
                  <a:srgbClr val="1D4C72"/>
                </a:solidFill>
              </a:rPr>
              <a:t>כלורופלסט.</a:t>
            </a:r>
            <a:endParaRPr lang="he-IL"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7" name="Rectangle 12"/>
          <p:cNvSpPr/>
          <p:nvPr/>
        </p:nvSpPr>
        <p:spPr>
          <a:xfrm>
            <a:off x="373063" y="2924175"/>
            <a:ext cx="8215312" cy="77628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lumMod val="65000"/>
                    <a:lumOff val="35000"/>
                  </a:sysClr>
                </a:solidFill>
                <a:latin typeface="Arial"/>
                <a:cs typeface="Arial"/>
              </a:rPr>
              <a:t>משפט ב'.</a:t>
            </a: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26</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76283FF-8135-4191-8CA4-1E1264E9F205}" type="slidenum">
              <a:rPr lang="he-IL" smtClean="0"/>
              <a:pPr fontAlgn="base">
                <a:spcBef>
                  <a:spcPct val="0"/>
                </a:spcBef>
                <a:spcAft>
                  <a:spcPct val="0"/>
                </a:spcAft>
                <a:defRPr/>
              </a:pPr>
              <a:t>27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 הפיוניות</a:t>
            </a:r>
            <a:endParaRPr lang="he-IL" sz="1800" dirty="0" smtClean="0"/>
          </a:p>
        </p:txBody>
      </p:sp>
      <p:sp>
        <p:nvSpPr>
          <p:cNvPr id="14" name="TextBox 13"/>
          <p:cNvSpPr txBox="1"/>
          <p:nvPr/>
        </p:nvSpPr>
        <p:spPr>
          <a:xfrm>
            <a:off x="119063" y="465138"/>
            <a:ext cx="8469312"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5:</a:t>
            </a:r>
          </a:p>
          <a:p>
            <a:pPr fontAlgn="auto">
              <a:spcBef>
                <a:spcPts val="0"/>
              </a:spcBef>
              <a:spcAft>
                <a:spcPts val="0"/>
              </a:spcAft>
              <a:defRPr/>
            </a:pPr>
            <a:r>
              <a:rPr lang="he-IL" kern="0" dirty="0">
                <a:solidFill>
                  <a:srgbClr val="1D4C72"/>
                </a:solidFill>
              </a:rPr>
              <a:t>א. הפיוניות נסגרות במצב של חוסר מים בצמח, עקב ירידת הלחץ בתאי הסגירה.</a:t>
            </a:r>
          </a:p>
          <a:p>
            <a:pPr fontAlgn="auto">
              <a:spcBef>
                <a:spcPts val="0"/>
              </a:spcBef>
              <a:spcAft>
                <a:spcPts val="0"/>
              </a:spcAft>
              <a:defRPr/>
            </a:pPr>
            <a:r>
              <a:rPr lang="he-IL" kern="0" dirty="0">
                <a:solidFill>
                  <a:srgbClr val="1D4C72"/>
                </a:solidFill>
              </a:rPr>
              <a:t>    איך משפיע הדבר על קצב הפוטוסינתזה?</a:t>
            </a:r>
          </a:p>
          <a:p>
            <a:pPr fontAlgn="auto">
              <a:spcBef>
                <a:spcPts val="0"/>
              </a:spcBef>
              <a:spcAft>
                <a:spcPts val="0"/>
              </a:spcAft>
              <a:defRPr/>
            </a:pPr>
            <a:r>
              <a:rPr lang="he-IL" kern="0" dirty="0">
                <a:solidFill>
                  <a:srgbClr val="1D4C72"/>
                </a:solidFill>
              </a:rPr>
              <a:t>ב. מצב זה מתרחש לעיתים קרובות בצמחים החיים במדבר. האם זה יכול להסביר את קצב </a:t>
            </a:r>
          </a:p>
          <a:p>
            <a:pPr fontAlgn="auto">
              <a:spcBef>
                <a:spcPts val="0"/>
              </a:spcBef>
              <a:spcAft>
                <a:spcPts val="0"/>
              </a:spcAft>
              <a:defRPr/>
            </a:pPr>
            <a:r>
              <a:rPr lang="he-IL" kern="0" dirty="0">
                <a:solidFill>
                  <a:srgbClr val="1D4C72"/>
                </a:solidFill>
              </a:rPr>
              <a:t>   הגידול הנמוך של צמחי המדבר ואת גודלם הקטן יחסית?</a:t>
            </a:r>
          </a:p>
          <a:p>
            <a:pPr fontAlgn="auto">
              <a:spcBef>
                <a:spcPts val="0"/>
              </a:spcBef>
              <a:spcAft>
                <a:spcPts val="0"/>
              </a:spcAft>
              <a:defRPr/>
            </a:pPr>
            <a:endParaRPr lang="he-IL" kern="0" dirty="0">
              <a:solidFill>
                <a:srgbClr val="1D4C72"/>
              </a:solidFill>
            </a:endParaRP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27</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CF22E01-E293-4F4C-8B4E-25523E92841C}"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73063" y="2924175"/>
            <a:ext cx="8215312" cy="201771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latin typeface="Arial"/>
                <a:cs typeface="Arial"/>
              </a:rPr>
              <a:t>תשובה:   </a:t>
            </a:r>
          </a:p>
          <a:p>
            <a:pPr fontAlgn="auto">
              <a:spcBef>
                <a:spcPts val="0"/>
              </a:spcBef>
              <a:spcAft>
                <a:spcPts val="0"/>
              </a:spcAft>
              <a:defRPr/>
            </a:pPr>
            <a:r>
              <a:rPr lang="he-IL" kern="0" dirty="0">
                <a:latin typeface="Arial"/>
                <a:cs typeface="Arial"/>
              </a:rPr>
              <a:t>א. סגירת הפיוניות תביא להפסקת הפוטוסינתזה מכיוון שכניסת פחמן דו-חמצני היא תנאי הכרחי לקיום התהליך.</a:t>
            </a:r>
          </a:p>
          <a:p>
            <a:pPr fontAlgn="auto">
              <a:spcBef>
                <a:spcPts val="0"/>
              </a:spcBef>
              <a:spcAft>
                <a:spcPts val="0"/>
              </a:spcAft>
              <a:defRPr/>
            </a:pPr>
            <a:r>
              <a:rPr lang="he-IL" kern="0" dirty="0">
                <a:latin typeface="Arial"/>
                <a:cs typeface="Arial"/>
              </a:rPr>
              <a:t>ב. תוצרי הפוטוסינתזה מנוצלים לתהליך בניית תאים כלומר לגידול. הפסקת הפוטוסינתזה עקב סגירת הפיוניות תגרום לקצב גידול נמוך, שיתבטא גם בגודל הקטן של הצמחים. </a:t>
            </a:r>
          </a:p>
        </p:txBody>
      </p:sp>
      <p:sp>
        <p:nvSpPr>
          <p:cNvPr id="8" name="TextBox 7"/>
          <p:cNvSpPr txBox="1"/>
          <p:nvPr/>
        </p:nvSpPr>
        <p:spPr>
          <a:xfrm>
            <a:off x="119063" y="465138"/>
            <a:ext cx="8469312"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5:</a:t>
            </a:r>
          </a:p>
          <a:p>
            <a:pPr fontAlgn="auto">
              <a:spcBef>
                <a:spcPts val="0"/>
              </a:spcBef>
              <a:spcAft>
                <a:spcPts val="0"/>
              </a:spcAft>
              <a:defRPr/>
            </a:pPr>
            <a:r>
              <a:rPr lang="he-IL" kern="0" dirty="0">
                <a:solidFill>
                  <a:srgbClr val="1D4C72"/>
                </a:solidFill>
              </a:rPr>
              <a:t>א. הפיוניות נסגרות במצב של חוסר מים בצמח, עקב ירידת הלחץ בתאי הסגירה.</a:t>
            </a:r>
          </a:p>
          <a:p>
            <a:pPr fontAlgn="auto">
              <a:spcBef>
                <a:spcPts val="0"/>
              </a:spcBef>
              <a:spcAft>
                <a:spcPts val="0"/>
              </a:spcAft>
              <a:defRPr/>
            </a:pPr>
            <a:r>
              <a:rPr lang="he-IL" kern="0" dirty="0">
                <a:solidFill>
                  <a:srgbClr val="1D4C72"/>
                </a:solidFill>
              </a:rPr>
              <a:t>    איך משפיע הדבר על קצב הפוטוסינתזה?</a:t>
            </a:r>
          </a:p>
          <a:p>
            <a:pPr fontAlgn="auto">
              <a:spcBef>
                <a:spcPts val="0"/>
              </a:spcBef>
              <a:spcAft>
                <a:spcPts val="0"/>
              </a:spcAft>
              <a:defRPr/>
            </a:pPr>
            <a:r>
              <a:rPr lang="he-IL" kern="0" dirty="0">
                <a:solidFill>
                  <a:srgbClr val="1D4C72"/>
                </a:solidFill>
              </a:rPr>
              <a:t>ב. מצב זה מתרחש לעיתים קרובות בצמחים החיים במדבר. האם זה יכול להסביר את קצב </a:t>
            </a:r>
          </a:p>
          <a:p>
            <a:pPr fontAlgn="auto">
              <a:spcBef>
                <a:spcPts val="0"/>
              </a:spcBef>
              <a:spcAft>
                <a:spcPts val="0"/>
              </a:spcAft>
              <a:defRPr/>
            </a:pPr>
            <a:r>
              <a:rPr lang="he-IL" kern="0" dirty="0">
                <a:solidFill>
                  <a:srgbClr val="1D4C72"/>
                </a:solidFill>
              </a:rPr>
              <a:t>   הגידול הנמוך של צמחי המדבר ואת גודלם הקטן יחסית?</a:t>
            </a:r>
          </a:p>
          <a:p>
            <a:pPr fontAlgn="auto">
              <a:spcBef>
                <a:spcPts val="0"/>
              </a:spcBef>
              <a:spcAft>
                <a:spcPts val="0"/>
              </a:spcAft>
              <a:defRPr/>
            </a:pPr>
            <a:endParaRPr lang="he-IL" kern="0" dirty="0">
              <a:solidFill>
                <a:srgbClr val="1D4C72"/>
              </a:solidFill>
            </a:endParaRP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28</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DC9119A-02AF-4C31-91D7-3A9C168AC9F4}" type="slidenum">
              <a:rPr lang="he-IL" smtClean="0"/>
              <a:pPr fontAlgn="base">
                <a:spcBef>
                  <a:spcPct val="0"/>
                </a:spcBef>
                <a:spcAft>
                  <a:spcPct val="0"/>
                </a:spcAft>
                <a:defRPr/>
              </a:pPr>
              <a:t>29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 התאמות מבנה העלה לביצוע פוטוסינתזה</a:t>
            </a:r>
            <a:endParaRPr lang="he-IL" sz="1800" dirty="0" smtClean="0"/>
          </a:p>
        </p:txBody>
      </p:sp>
      <p:sp>
        <p:nvSpPr>
          <p:cNvPr id="14" name="TextBox 13"/>
          <p:cNvSpPr txBox="1"/>
          <p:nvPr/>
        </p:nvSpPr>
        <p:spPr>
          <a:xfrm>
            <a:off x="119063" y="465138"/>
            <a:ext cx="846931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6:</a:t>
            </a:r>
          </a:p>
          <a:p>
            <a:pPr fontAlgn="auto">
              <a:spcBef>
                <a:spcPts val="0"/>
              </a:spcBef>
              <a:spcAft>
                <a:spcPts val="0"/>
              </a:spcAft>
              <a:defRPr/>
            </a:pPr>
            <a:r>
              <a:rPr lang="he-IL" kern="0" dirty="0">
                <a:solidFill>
                  <a:srgbClr val="1D4C72"/>
                </a:solidFill>
              </a:rPr>
              <a:t>עלי הצמחים הם בד"כ שטוחים ודקים </a:t>
            </a:r>
            <a:r>
              <a:rPr lang="he-IL" kern="0" dirty="0">
                <a:solidFill>
                  <a:schemeClr val="accent3"/>
                </a:solidFill>
              </a:rPr>
              <a:t>ושטח הפנים שלהם גדול מאד יחסית לנפחם</a:t>
            </a:r>
            <a:r>
              <a:rPr lang="he-IL" kern="0" dirty="0">
                <a:solidFill>
                  <a:srgbClr val="1D4C72"/>
                </a:solidFill>
              </a:rPr>
              <a:t>.</a:t>
            </a:r>
          </a:p>
          <a:p>
            <a:pPr fontAlgn="auto">
              <a:spcBef>
                <a:spcPts val="0"/>
              </a:spcBef>
              <a:spcAft>
                <a:spcPts val="0"/>
              </a:spcAft>
              <a:defRPr/>
            </a:pPr>
            <a:r>
              <a:rPr lang="he-IL" kern="0" dirty="0">
                <a:solidFill>
                  <a:srgbClr val="1D4C72"/>
                </a:solidFill>
              </a:rPr>
              <a:t> מהו היתרון במבנה זה? </a:t>
            </a:r>
          </a:p>
          <a:p>
            <a:pPr fontAlgn="auto">
              <a:spcBef>
                <a:spcPts val="0"/>
              </a:spcBef>
              <a:spcAft>
                <a:spcPts val="0"/>
              </a:spcAft>
              <a:defRPr/>
            </a:pPr>
            <a:endParaRPr lang="he-IL" kern="0" dirty="0">
              <a:solidFill>
                <a:srgbClr val="FF0000"/>
              </a:solidFill>
            </a:endParaRPr>
          </a:p>
        </p:txBody>
      </p:sp>
      <p:pic>
        <p:nvPicPr>
          <p:cNvPr id="43014" name="תמונה 1"/>
          <p:cNvPicPr>
            <a:picLocks noChangeAspect="1"/>
          </p:cNvPicPr>
          <p:nvPr/>
        </p:nvPicPr>
        <p:blipFill>
          <a:blip r:embed="rId3" cstate="print"/>
          <a:srcRect/>
          <a:stretch>
            <a:fillRect/>
          </a:stretch>
        </p:blipFill>
        <p:spPr bwMode="auto">
          <a:xfrm>
            <a:off x="3886200" y="1785938"/>
            <a:ext cx="4679950" cy="3511550"/>
          </a:xfrm>
          <a:prstGeom prst="rect">
            <a:avLst/>
          </a:prstGeom>
          <a:noFill/>
          <a:ln w="9525">
            <a:noFill/>
            <a:miter lim="800000"/>
            <a:headEnd/>
            <a:tailEnd/>
          </a:ln>
        </p:spPr>
      </p:pic>
      <p:pic>
        <p:nvPicPr>
          <p:cNvPr id="43015" name="תמונה 2"/>
          <p:cNvPicPr>
            <a:picLocks noChangeAspect="1"/>
          </p:cNvPicPr>
          <p:nvPr/>
        </p:nvPicPr>
        <p:blipFill>
          <a:blip r:embed="rId4" cstate="print"/>
          <a:srcRect/>
          <a:stretch>
            <a:fillRect/>
          </a:stretch>
        </p:blipFill>
        <p:spPr bwMode="auto">
          <a:xfrm>
            <a:off x="619125" y="1785938"/>
            <a:ext cx="3013075" cy="4019550"/>
          </a:xfrm>
          <a:prstGeom prst="rect">
            <a:avLst/>
          </a:prstGeom>
          <a:noFill/>
          <a:ln w="9525">
            <a:noFill/>
            <a:miter lim="800000"/>
            <a:headEnd/>
            <a:tailEnd/>
          </a:ln>
        </p:spPr>
      </p:pic>
      <p:sp>
        <p:nvSpPr>
          <p:cNvPr id="43016" name="מלבן 1"/>
          <p:cNvSpPr>
            <a:spLocks noChangeArrowheads="1"/>
          </p:cNvSpPr>
          <p:nvPr/>
        </p:nvSpPr>
        <p:spPr bwMode="auto">
          <a:xfrm>
            <a:off x="658813" y="5805488"/>
            <a:ext cx="1185862" cy="304800"/>
          </a:xfrm>
          <a:prstGeom prst="rect">
            <a:avLst/>
          </a:prstGeom>
          <a:noFill/>
          <a:ln w="9525">
            <a:noFill/>
            <a:miter lim="800000"/>
            <a:headEnd/>
            <a:tailEnd/>
          </a:ln>
        </p:spPr>
        <p:txBody>
          <a:bodyPr wrap="none">
            <a:spAutoFit/>
          </a:bodyPr>
          <a:lstStyle/>
          <a:p>
            <a:pPr>
              <a:lnSpc>
                <a:spcPct val="115000"/>
              </a:lnSpc>
              <a:spcAft>
                <a:spcPts val="1000"/>
              </a:spcAft>
            </a:pPr>
            <a:r>
              <a:rPr lang="he-IL" sz="1200">
                <a:latin typeface="Calibri" pitchFamily="34" charset="0"/>
              </a:rPr>
              <a:t>ד"ר נורית קינן ©</a:t>
            </a:r>
            <a:endParaRPr lang="en-US" sz="1200">
              <a:latin typeface="Calibri" pitchFamily="34" charset="0"/>
            </a:endParaRPr>
          </a:p>
        </p:txBody>
      </p:sp>
      <p:sp>
        <p:nvSpPr>
          <p:cNvPr id="9" name="TextBox 8"/>
          <p:cNvSpPr txBox="1"/>
          <p:nvPr/>
        </p:nvSpPr>
        <p:spPr>
          <a:xfrm>
            <a:off x="2699792" y="5439568"/>
            <a:ext cx="6161335" cy="1323439"/>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600" kern="0" dirty="0">
                <a:solidFill>
                  <a:srgbClr val="1D4C72"/>
                </a:solidFill>
              </a:rPr>
              <a:t>עוד על המונח יחס שטח פנים/נפח במצגת: </a:t>
            </a:r>
          </a:p>
          <a:p>
            <a:pPr fontAlgn="auto">
              <a:spcBef>
                <a:spcPts val="0"/>
              </a:spcBef>
              <a:spcAft>
                <a:spcPts val="0"/>
              </a:spcAft>
              <a:defRPr/>
            </a:pPr>
            <a:r>
              <a:rPr lang="he-IL" sz="1600" kern="0" dirty="0">
                <a:solidFill>
                  <a:srgbClr val="1D4C72"/>
                </a:solidFill>
              </a:rPr>
              <a:t>יחס שטח פנים/נפח ומשמעותו הביולוגית ברמות ארגון שונות</a:t>
            </a:r>
          </a:p>
          <a:p>
            <a:pPr fontAlgn="auto">
              <a:spcBef>
                <a:spcPts val="0"/>
              </a:spcBef>
              <a:spcAft>
                <a:spcPts val="0"/>
              </a:spcAft>
              <a:defRPr/>
            </a:pPr>
            <a:r>
              <a:rPr lang="he-IL" sz="1600" kern="0" dirty="0">
                <a:solidFill>
                  <a:srgbClr val="1D4C72"/>
                </a:solidFill>
              </a:rPr>
              <a:t>בפרק: רעיונות מרכזיים ומונחי יסוד בביולוגיה</a:t>
            </a:r>
            <a:r>
              <a:rPr lang="he-IL" sz="1600" kern="0" dirty="0" smtClean="0">
                <a:solidFill>
                  <a:srgbClr val="1D4C72"/>
                </a:solidFill>
              </a:rPr>
              <a:t>.</a:t>
            </a:r>
          </a:p>
          <a:p>
            <a:pPr fontAlgn="auto">
              <a:spcBef>
                <a:spcPts val="0"/>
              </a:spcBef>
              <a:spcAft>
                <a:spcPts val="0"/>
              </a:spcAft>
              <a:defRPr/>
            </a:pPr>
            <a:endParaRPr lang="he-IL" sz="1600" kern="0" dirty="0">
              <a:solidFill>
                <a:srgbClr val="1D4C72"/>
              </a:solidFill>
            </a:endParaRPr>
          </a:p>
          <a:p>
            <a:pPr fontAlgn="auto">
              <a:spcBef>
                <a:spcPts val="0"/>
              </a:spcBef>
              <a:spcAft>
                <a:spcPts val="0"/>
              </a:spcAft>
              <a:defRPr/>
            </a:pPr>
            <a:r>
              <a:rPr lang="he-IL" sz="1600" b="1" kern="0" dirty="0" smtClean="0">
                <a:solidFill>
                  <a:srgbClr val="1D4C72"/>
                </a:solidFill>
              </a:rPr>
              <a:t>השאלה קשורה לרעיון המרכזי בביולוגיה: התאמה בין מבנה לתפקוד.</a:t>
            </a:r>
            <a:endParaRPr lang="he-IL" sz="1600" b="1" kern="0" dirty="0">
              <a:solidFill>
                <a:srgbClr val="FF0000"/>
              </a:solidFill>
            </a:endParaRPr>
          </a:p>
        </p:txBody>
      </p:sp>
      <p:sp>
        <p:nvSpPr>
          <p:cNvPr id="10"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29</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179512" y="44624"/>
            <a:ext cx="8614439" cy="441325"/>
          </a:xfrm>
        </p:spPr>
        <p:txBody>
          <a:bodyPr/>
          <a:lstStyle/>
          <a:p>
            <a:pPr fontAlgn="auto">
              <a:defRPr/>
            </a:pPr>
            <a:r>
              <a:rPr lang="he-IL" sz="1800" b="1" dirty="0" smtClean="0">
                <a:solidFill>
                  <a:srgbClr val="FF6600"/>
                </a:solidFill>
                <a:ea typeface="+mn-ea"/>
              </a:rPr>
              <a:t>התהליכים המרכזיים בתהליך הפוטוסינתזה</a:t>
            </a:r>
          </a:p>
        </p:txBody>
      </p:sp>
      <p:grpSp>
        <p:nvGrpSpPr>
          <p:cNvPr id="36" name="קבוצה 35"/>
          <p:cNvGrpSpPr/>
          <p:nvPr/>
        </p:nvGrpSpPr>
        <p:grpSpPr>
          <a:xfrm>
            <a:off x="876298" y="836712"/>
            <a:ext cx="7666839" cy="3600400"/>
            <a:chOff x="876298" y="3257599"/>
            <a:chExt cx="7666839" cy="3600400"/>
          </a:xfrm>
        </p:grpSpPr>
        <p:sp>
          <p:nvSpPr>
            <p:cNvPr id="2" name="מלבן 1"/>
            <p:cNvSpPr/>
            <p:nvPr/>
          </p:nvSpPr>
          <p:spPr>
            <a:xfrm>
              <a:off x="3491880" y="3257599"/>
              <a:ext cx="5051257" cy="464871"/>
            </a:xfrm>
            <a:prstGeom prst="rect">
              <a:avLst/>
            </a:prstGeom>
          </p:spPr>
          <p:txBody>
            <a:bodyPr wrap="square">
              <a:spAutoFit/>
            </a:bodyPr>
            <a:lstStyle/>
            <a:p>
              <a:pPr>
                <a:lnSpc>
                  <a:spcPct val="150000"/>
                </a:lnSpc>
                <a:defRPr/>
              </a:pPr>
              <a:r>
                <a:rPr lang="he-IL" u="sng" dirty="0" smtClean="0">
                  <a:solidFill>
                    <a:prstClr val="black"/>
                  </a:solidFill>
                  <a:cs typeface="Calibri" pitchFamily="34" charset="0"/>
                </a:rPr>
                <a:t>התהליכים המרכזיים בתהליך הפוטוסינתזה</a:t>
              </a:r>
              <a:r>
                <a:rPr lang="he-IL" dirty="0" smtClean="0">
                  <a:solidFill>
                    <a:prstClr val="black"/>
                  </a:solidFill>
                  <a:cs typeface="Calibri" pitchFamily="34" charset="0"/>
                </a:rPr>
                <a:t>:</a:t>
              </a:r>
            </a:p>
          </p:txBody>
        </p:sp>
        <p:grpSp>
          <p:nvGrpSpPr>
            <p:cNvPr id="8" name="קבוצה 26"/>
            <p:cNvGrpSpPr/>
            <p:nvPr/>
          </p:nvGrpSpPr>
          <p:grpSpPr>
            <a:xfrm>
              <a:off x="899592" y="4077072"/>
              <a:ext cx="7547496" cy="1011442"/>
              <a:chOff x="899592" y="4195246"/>
              <a:chExt cx="7547496" cy="1011442"/>
            </a:xfrm>
          </p:grpSpPr>
          <p:sp>
            <p:nvSpPr>
              <p:cNvPr id="20" name="TextBox 19"/>
              <p:cNvSpPr txBox="1"/>
              <p:nvPr/>
            </p:nvSpPr>
            <p:spPr bwMode="auto">
              <a:xfrm>
                <a:off x="899592" y="4195246"/>
                <a:ext cx="3021806" cy="975520"/>
              </a:xfrm>
              <a:prstGeom prst="rect">
                <a:avLst/>
              </a:prstGeom>
              <a:solidFill>
                <a:schemeClr val="bg1"/>
              </a:solidFill>
              <a:ln w="22225">
                <a:solidFill>
                  <a:srgbClr val="00B050"/>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b="1" dirty="0">
                  <a:solidFill>
                    <a:prstClr val="black">
                      <a:lumMod val="50000"/>
                      <a:lumOff val="50000"/>
                    </a:prstClr>
                  </a:solidFill>
                  <a:latin typeface="Arial"/>
                  <a:cs typeface="Arial"/>
                </a:endParaRPr>
              </a:p>
            </p:txBody>
          </p:sp>
          <p:sp>
            <p:nvSpPr>
              <p:cNvPr id="21" name="TextBox 20"/>
              <p:cNvSpPr txBox="1"/>
              <p:nvPr/>
            </p:nvSpPr>
            <p:spPr bwMode="auto">
              <a:xfrm>
                <a:off x="5836226" y="4228788"/>
                <a:ext cx="2610862" cy="977900"/>
              </a:xfrm>
              <a:prstGeom prst="rect">
                <a:avLst/>
              </a:prstGeom>
              <a:solidFill>
                <a:schemeClr val="bg1"/>
              </a:solidFill>
              <a:ln w="22225">
                <a:solidFill>
                  <a:schemeClr val="accent2">
                    <a:lumMod val="60000"/>
                    <a:lumOff val="40000"/>
                  </a:schemeClr>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b="1" dirty="0">
                  <a:solidFill>
                    <a:prstClr val="black">
                      <a:lumMod val="50000"/>
                      <a:lumOff val="50000"/>
                    </a:prstClr>
                  </a:solidFill>
                  <a:latin typeface="Arial"/>
                  <a:cs typeface="Arial"/>
                </a:endParaRPr>
              </a:p>
            </p:txBody>
          </p:sp>
          <p:sp>
            <p:nvSpPr>
              <p:cNvPr id="22" name="חץ שמאלה 21"/>
              <p:cNvSpPr/>
              <p:nvPr/>
            </p:nvSpPr>
            <p:spPr bwMode="auto">
              <a:xfrm>
                <a:off x="3959149" y="4365105"/>
                <a:ext cx="1877077" cy="78961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מלבן 24"/>
              <p:cNvSpPr/>
              <p:nvPr/>
            </p:nvSpPr>
            <p:spPr>
              <a:xfrm>
                <a:off x="6007223" y="4515448"/>
                <a:ext cx="2207656" cy="400110"/>
              </a:xfrm>
              <a:prstGeom prst="rect">
                <a:avLst/>
              </a:prstGeom>
            </p:spPr>
            <p:txBody>
              <a:bodyPr wrap="none">
                <a:spAutoFit/>
              </a:bodyPr>
              <a:lstStyle/>
              <a:p>
                <a:pPr algn="ctr"/>
                <a:r>
                  <a:rPr lang="he-IL" sz="2000" b="1" dirty="0" smtClean="0">
                    <a:solidFill>
                      <a:srgbClr val="00B0F0"/>
                    </a:solidFill>
                    <a:cs typeface="Calibri" pitchFamily="34" charset="0"/>
                  </a:rPr>
                  <a:t>חומרים אי</a:t>
                </a:r>
                <a:r>
                  <a:rPr lang="he-IL" sz="2000" b="1" dirty="0" smtClean="0">
                    <a:solidFill>
                      <a:srgbClr val="00B0F0"/>
                    </a:solidFill>
                    <a:latin typeface="Arial"/>
                    <a:cs typeface="Arial"/>
                  </a:rPr>
                  <a:t>־</a:t>
                </a:r>
                <a:r>
                  <a:rPr lang="he-IL" sz="2000" b="1" dirty="0" smtClean="0">
                    <a:solidFill>
                      <a:srgbClr val="00B0F0"/>
                    </a:solidFill>
                    <a:cs typeface="Calibri" pitchFamily="34" charset="0"/>
                  </a:rPr>
                  <a:t>אורגניים</a:t>
                </a:r>
              </a:p>
            </p:txBody>
          </p:sp>
          <p:sp>
            <p:nvSpPr>
              <p:cNvPr id="26" name="מלבן 25"/>
              <p:cNvSpPr/>
              <p:nvPr/>
            </p:nvSpPr>
            <p:spPr>
              <a:xfrm>
                <a:off x="1705855" y="4466911"/>
                <a:ext cx="1874231" cy="400110"/>
              </a:xfrm>
              <a:prstGeom prst="rect">
                <a:avLst/>
              </a:prstGeom>
            </p:spPr>
            <p:txBody>
              <a:bodyPr wrap="none">
                <a:spAutoFit/>
              </a:bodyPr>
              <a:lstStyle/>
              <a:p>
                <a:pPr algn="ctr"/>
                <a:r>
                  <a:rPr lang="he-IL" sz="2000" b="1" dirty="0" smtClean="0">
                    <a:solidFill>
                      <a:srgbClr val="00B050"/>
                    </a:solidFill>
                    <a:cs typeface="Calibri" pitchFamily="34" charset="0"/>
                  </a:rPr>
                  <a:t>חומרים אורגניים</a:t>
                </a:r>
                <a:endParaRPr lang="he-IL" sz="2000" b="1" dirty="0">
                  <a:solidFill>
                    <a:srgbClr val="00B050"/>
                  </a:solidFill>
                </a:endParaRPr>
              </a:p>
            </p:txBody>
          </p:sp>
          <p:sp>
            <p:nvSpPr>
              <p:cNvPr id="32" name="מלבן 31"/>
              <p:cNvSpPr/>
              <p:nvPr/>
            </p:nvSpPr>
            <p:spPr>
              <a:xfrm>
                <a:off x="4115868" y="4590634"/>
                <a:ext cx="1680268" cy="369332"/>
              </a:xfrm>
              <a:prstGeom prst="rect">
                <a:avLst/>
              </a:prstGeom>
            </p:spPr>
            <p:txBody>
              <a:bodyPr wrap="none">
                <a:spAutoFit/>
              </a:bodyPr>
              <a:lstStyle/>
              <a:p>
                <a:pPr algn="ctr"/>
                <a:r>
                  <a:rPr lang="he-IL" b="1" dirty="0" smtClean="0">
                    <a:solidFill>
                      <a:prstClr val="black"/>
                    </a:solidFill>
                    <a:cs typeface="Calibri" pitchFamily="34" charset="0"/>
                  </a:rPr>
                  <a:t>מנוצלים ליצירת:</a:t>
                </a:r>
                <a:endParaRPr lang="he-IL" b="1" dirty="0">
                  <a:solidFill>
                    <a:prstClr val="black"/>
                  </a:solidFill>
                </a:endParaRPr>
              </a:p>
            </p:txBody>
          </p:sp>
        </p:grpSp>
        <p:grpSp>
          <p:nvGrpSpPr>
            <p:cNvPr id="19" name="קבוצה 35"/>
            <p:cNvGrpSpPr/>
            <p:nvPr/>
          </p:nvGrpSpPr>
          <p:grpSpPr>
            <a:xfrm>
              <a:off x="876298" y="5154716"/>
              <a:ext cx="7368110" cy="1703283"/>
              <a:chOff x="876298" y="5154716"/>
              <a:chExt cx="7368110" cy="1703283"/>
            </a:xfrm>
          </p:grpSpPr>
          <p:sp>
            <p:nvSpPr>
              <p:cNvPr id="38" name="TextBox 37"/>
              <p:cNvSpPr txBox="1"/>
              <p:nvPr/>
            </p:nvSpPr>
            <p:spPr bwMode="auto">
              <a:xfrm>
                <a:off x="937343" y="5356153"/>
                <a:ext cx="3021806" cy="975520"/>
              </a:xfrm>
              <a:prstGeom prst="rect">
                <a:avLst/>
              </a:prstGeom>
              <a:solidFill>
                <a:schemeClr val="bg1"/>
              </a:solidFill>
              <a:ln w="22225">
                <a:solidFill>
                  <a:srgbClr val="FF0000"/>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b="1" dirty="0">
                  <a:solidFill>
                    <a:prstClr val="black">
                      <a:lumMod val="50000"/>
                      <a:lumOff val="50000"/>
                    </a:prstClr>
                  </a:solidFill>
                  <a:latin typeface="Arial"/>
                  <a:cs typeface="Arial"/>
                </a:endParaRPr>
              </a:p>
            </p:txBody>
          </p:sp>
          <p:grpSp>
            <p:nvGrpSpPr>
              <p:cNvPr id="27" name="קבוצה 29"/>
              <p:cNvGrpSpPr/>
              <p:nvPr/>
            </p:nvGrpSpPr>
            <p:grpSpPr>
              <a:xfrm>
                <a:off x="876298" y="5154716"/>
                <a:ext cx="7368110" cy="1703283"/>
                <a:chOff x="876298" y="5154716"/>
                <a:chExt cx="7368110" cy="1703283"/>
              </a:xfrm>
            </p:grpSpPr>
            <p:grpSp>
              <p:nvGrpSpPr>
                <p:cNvPr id="28" name="קבוצה 4"/>
                <p:cNvGrpSpPr/>
                <p:nvPr/>
              </p:nvGrpSpPr>
              <p:grpSpPr>
                <a:xfrm>
                  <a:off x="5849818" y="5154716"/>
                  <a:ext cx="2394590" cy="1703283"/>
                  <a:chOff x="7124319" y="3132206"/>
                  <a:chExt cx="2394590" cy="1703283"/>
                </a:xfrm>
              </p:grpSpPr>
              <p:sp>
                <p:nvSpPr>
                  <p:cNvPr id="23" name="שמש 22"/>
                  <p:cNvSpPr/>
                  <p:nvPr/>
                </p:nvSpPr>
                <p:spPr bwMode="auto">
                  <a:xfrm>
                    <a:off x="7124319" y="3132206"/>
                    <a:ext cx="2394590" cy="1703283"/>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 name="מלבן 2"/>
                  <p:cNvSpPr/>
                  <p:nvPr/>
                </p:nvSpPr>
                <p:spPr>
                  <a:xfrm>
                    <a:off x="7730908" y="3618331"/>
                    <a:ext cx="1067921" cy="707886"/>
                  </a:xfrm>
                  <a:prstGeom prst="rect">
                    <a:avLst/>
                  </a:prstGeom>
                </p:spPr>
                <p:txBody>
                  <a:bodyPr wrap="none">
                    <a:spAutoFit/>
                  </a:bodyPr>
                  <a:lstStyle/>
                  <a:p>
                    <a:pPr algn="ctr"/>
                    <a:r>
                      <a:rPr lang="he-IL" sz="2000" b="1" dirty="0" smtClean="0">
                        <a:solidFill>
                          <a:srgbClr val="FF0000"/>
                        </a:solidFill>
                        <a:cs typeface="Calibri" pitchFamily="34" charset="0"/>
                      </a:rPr>
                      <a:t>אנרגיית </a:t>
                    </a:r>
                  </a:p>
                  <a:p>
                    <a:pPr algn="ctr"/>
                    <a:r>
                      <a:rPr lang="he-IL" sz="2000" b="1" dirty="0" smtClean="0">
                        <a:solidFill>
                          <a:srgbClr val="FF0000"/>
                        </a:solidFill>
                        <a:cs typeface="Calibri" pitchFamily="34" charset="0"/>
                      </a:rPr>
                      <a:t>האור</a:t>
                    </a:r>
                    <a:endParaRPr lang="he-IL" sz="2000" b="1" dirty="0">
                      <a:solidFill>
                        <a:srgbClr val="FF0000"/>
                      </a:solidFill>
                    </a:endParaRPr>
                  </a:p>
                </p:txBody>
              </p:sp>
            </p:grpSp>
            <p:sp>
              <p:nvSpPr>
                <p:cNvPr id="24" name="מלבן 23"/>
                <p:cNvSpPr/>
                <p:nvPr/>
              </p:nvSpPr>
              <p:spPr>
                <a:xfrm>
                  <a:off x="876298" y="5489970"/>
                  <a:ext cx="3047630" cy="707886"/>
                </a:xfrm>
                <a:prstGeom prst="rect">
                  <a:avLst/>
                </a:prstGeom>
              </p:spPr>
              <p:txBody>
                <a:bodyPr wrap="none">
                  <a:spAutoFit/>
                </a:bodyPr>
                <a:lstStyle/>
                <a:p>
                  <a:pPr algn="ctr"/>
                  <a:r>
                    <a:rPr lang="he-IL" sz="2000" b="1" dirty="0" smtClean="0">
                      <a:solidFill>
                        <a:srgbClr val="FF0000"/>
                      </a:solidFill>
                      <a:cs typeface="Calibri" pitchFamily="34" charset="0"/>
                    </a:rPr>
                    <a:t>אנרגיה כימית, </a:t>
                  </a:r>
                </a:p>
                <a:p>
                  <a:pPr algn="ctr"/>
                  <a:r>
                    <a:rPr lang="he-IL" sz="2000" b="1" dirty="0" smtClean="0">
                      <a:solidFill>
                        <a:srgbClr val="FF0000"/>
                      </a:solidFill>
                      <a:cs typeface="Calibri" pitchFamily="34" charset="0"/>
                    </a:rPr>
                    <a:t>האצורה בחומרים האורגניים</a:t>
                  </a:r>
                  <a:endParaRPr lang="he-IL" sz="2000" b="1" dirty="0">
                    <a:solidFill>
                      <a:srgbClr val="FF0000"/>
                    </a:solidFill>
                  </a:endParaRPr>
                </a:p>
              </p:txBody>
            </p:sp>
            <p:sp>
              <p:nvSpPr>
                <p:cNvPr id="34" name="חץ שמאלה 33"/>
                <p:cNvSpPr/>
                <p:nvPr/>
              </p:nvSpPr>
              <p:spPr bwMode="auto">
                <a:xfrm>
                  <a:off x="3959149" y="5500689"/>
                  <a:ext cx="1836987" cy="78961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מלבן 34"/>
                <p:cNvSpPr/>
                <p:nvPr/>
              </p:nvSpPr>
              <p:spPr>
                <a:xfrm>
                  <a:off x="4461978" y="5726218"/>
                  <a:ext cx="1130438" cy="400110"/>
                </a:xfrm>
                <a:prstGeom prst="rect">
                  <a:avLst/>
                </a:prstGeom>
              </p:spPr>
              <p:txBody>
                <a:bodyPr wrap="none">
                  <a:spAutoFit/>
                </a:bodyPr>
                <a:lstStyle/>
                <a:p>
                  <a:pPr algn="ctr"/>
                  <a:r>
                    <a:rPr lang="he-IL" sz="2000" b="1" dirty="0" smtClean="0">
                      <a:solidFill>
                        <a:prstClr val="black"/>
                      </a:solidFill>
                      <a:cs typeface="Calibri" pitchFamily="34" charset="0"/>
                    </a:rPr>
                    <a:t>הופכת ל:</a:t>
                  </a:r>
                  <a:endParaRPr lang="he-IL" sz="2000" b="1" dirty="0">
                    <a:solidFill>
                      <a:prstClr val="black"/>
                    </a:solidFill>
                  </a:endParaRPr>
                </a:p>
              </p:txBody>
            </p:sp>
          </p:grpSp>
        </p:grpSp>
      </p:grpSp>
      <p:sp>
        <p:nvSpPr>
          <p:cNvPr id="37" name="Slide Number Placeholder 8"/>
          <p:cNvSpPr>
            <a:spLocks noGrp="1"/>
          </p:cNvSpPr>
          <p:nvPr>
            <p:ph type="sldNum" sz="quarter" idx="12"/>
          </p:nvPr>
        </p:nvSpPr>
        <p:spPr bwMode="auto">
          <a:xfrm>
            <a:off x="197159" y="6237312"/>
            <a:ext cx="32695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3</a:t>
            </a:fld>
            <a:endParaRPr lang="he-IL" sz="1100" dirty="0" smtClean="0">
              <a:solidFill>
                <a:schemeClr val="bg1">
                  <a:lumMod val="65000"/>
                </a:schemeClr>
              </a:solidFill>
            </a:endParaRPr>
          </a:p>
        </p:txBody>
      </p:sp>
      <p:sp>
        <p:nvSpPr>
          <p:cNvPr id="3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67932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1F0BFB3-BF20-44FD-A259-65F6225096BB}" type="slidenum">
              <a:rPr lang="he-IL" smtClean="0"/>
              <a:pPr fontAlgn="base">
                <a:spcBef>
                  <a:spcPct val="0"/>
                </a:spcBef>
                <a:spcAft>
                  <a:spcPct val="0"/>
                </a:spcAft>
                <a:defRPr/>
              </a:pPr>
              <a:t>30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4" name="TextBox 13"/>
          <p:cNvSpPr txBox="1"/>
          <p:nvPr/>
        </p:nvSpPr>
        <p:spPr>
          <a:xfrm>
            <a:off x="119063" y="465138"/>
            <a:ext cx="8469312"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6:</a:t>
            </a:r>
          </a:p>
          <a:p>
            <a:pPr fontAlgn="auto">
              <a:spcBef>
                <a:spcPts val="0"/>
              </a:spcBef>
              <a:spcAft>
                <a:spcPts val="0"/>
              </a:spcAft>
              <a:defRPr/>
            </a:pPr>
            <a:r>
              <a:rPr lang="he-IL" kern="0" dirty="0">
                <a:solidFill>
                  <a:srgbClr val="1D4C72"/>
                </a:solidFill>
              </a:rPr>
              <a:t>עלי הצמחים הם בד"כ שטוחים ודקים </a:t>
            </a:r>
            <a:r>
              <a:rPr lang="he-IL" kern="0" dirty="0">
                <a:solidFill>
                  <a:srgbClr val="FF6600"/>
                </a:solidFill>
              </a:rPr>
              <a:t>ושטח הפנים שלהם גדול מאד יחסית לנפחם</a:t>
            </a:r>
            <a:r>
              <a:rPr lang="he-IL" kern="0" dirty="0">
                <a:solidFill>
                  <a:srgbClr val="1D4C72"/>
                </a:solidFill>
              </a:rPr>
              <a:t>.</a:t>
            </a:r>
          </a:p>
          <a:p>
            <a:pPr fontAlgn="auto">
              <a:spcBef>
                <a:spcPts val="0"/>
              </a:spcBef>
              <a:spcAft>
                <a:spcPts val="0"/>
              </a:spcAft>
              <a:defRPr/>
            </a:pPr>
            <a:r>
              <a:rPr lang="he-IL" kern="0" dirty="0">
                <a:solidFill>
                  <a:srgbClr val="1D4C72"/>
                </a:solidFill>
              </a:rPr>
              <a:t> מהו היתרון במבנה זה? </a:t>
            </a:r>
          </a:p>
        </p:txBody>
      </p:sp>
      <p:sp>
        <p:nvSpPr>
          <p:cNvPr id="7" name="Rectangle 12"/>
          <p:cNvSpPr/>
          <p:nvPr/>
        </p:nvSpPr>
        <p:spPr>
          <a:xfrm>
            <a:off x="373063" y="1916113"/>
            <a:ext cx="8215312" cy="100806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ככל </a:t>
            </a:r>
            <a:r>
              <a:rPr lang="he-IL" kern="0" dirty="0">
                <a:solidFill>
                  <a:srgbClr val="FF6600"/>
                </a:solidFill>
                <a:latin typeface="Arial"/>
                <a:cs typeface="Arial"/>
              </a:rPr>
              <a:t>ששטח הפנים ביחס לנפח </a:t>
            </a:r>
            <a:r>
              <a:rPr lang="he-IL" kern="0" dirty="0">
                <a:solidFill>
                  <a:sysClr val="windowText" lastClr="000000"/>
                </a:solidFill>
                <a:latin typeface="Arial"/>
                <a:cs typeface="Arial"/>
              </a:rPr>
              <a:t>גדול יותר כך הצמח יקלוט יותר אור ויותר פחמן דו-חמצני.</a:t>
            </a: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30</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a:t>
            </a:r>
            <a:endParaRPr lang="he-IL" sz="1800" dirty="0" smtClean="0"/>
          </a:p>
        </p:txBody>
      </p:sp>
      <p:sp>
        <p:nvSpPr>
          <p:cNvPr id="7" name="TextBox 6"/>
          <p:cNvSpPr txBox="1"/>
          <p:nvPr/>
        </p:nvSpPr>
        <p:spPr>
          <a:xfrm>
            <a:off x="231775" y="465138"/>
            <a:ext cx="8469313" cy="1938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8:</a:t>
            </a:r>
          </a:p>
          <a:p>
            <a:pPr fontAlgn="auto">
              <a:spcBef>
                <a:spcPts val="0"/>
              </a:spcBef>
              <a:spcAft>
                <a:spcPts val="0"/>
              </a:spcAft>
              <a:defRPr/>
            </a:pPr>
            <a:r>
              <a:rPr lang="he-IL" kern="0" dirty="0">
                <a:solidFill>
                  <a:srgbClr val="1D4C72"/>
                </a:solidFill>
              </a:rPr>
              <a:t>מה קורה לפחמן הדו-חמצני, בתהליך הפוטוסינתזה? </a:t>
            </a:r>
            <a:endParaRPr lang="en-US" kern="0" dirty="0">
              <a:solidFill>
                <a:srgbClr val="1D4C72"/>
              </a:solidFill>
            </a:endParaRPr>
          </a:p>
          <a:p>
            <a:pPr fontAlgn="auto">
              <a:spcBef>
                <a:spcPts val="0"/>
              </a:spcBef>
              <a:spcAft>
                <a:spcPts val="0"/>
              </a:spcAft>
              <a:defRPr/>
            </a:pPr>
            <a:r>
              <a:rPr lang="he-IL" kern="0" dirty="0">
                <a:solidFill>
                  <a:srgbClr val="1D4C72"/>
                </a:solidFill>
              </a:rPr>
              <a:t>   א. הוא נפלט כגז.</a:t>
            </a:r>
            <a:endParaRPr lang="en-US" kern="0" dirty="0">
              <a:solidFill>
                <a:srgbClr val="1D4C72"/>
              </a:solidFill>
            </a:endParaRPr>
          </a:p>
          <a:p>
            <a:pPr fontAlgn="auto">
              <a:spcBef>
                <a:spcPts val="0"/>
              </a:spcBef>
              <a:spcAft>
                <a:spcPts val="0"/>
              </a:spcAft>
              <a:defRPr/>
            </a:pPr>
            <a:r>
              <a:rPr lang="he-IL" kern="0" dirty="0">
                <a:solidFill>
                  <a:srgbClr val="1D4C72"/>
                </a:solidFill>
              </a:rPr>
              <a:t>   ב. הוא מתפרק לפחמן ולחמצן, והחמצן נפלט לאוויר.</a:t>
            </a:r>
            <a:endParaRPr lang="en-US" kern="0" dirty="0">
              <a:solidFill>
                <a:srgbClr val="1D4C72"/>
              </a:solidFill>
            </a:endParaRPr>
          </a:p>
          <a:p>
            <a:pPr fontAlgn="auto">
              <a:spcBef>
                <a:spcPts val="0"/>
              </a:spcBef>
              <a:spcAft>
                <a:spcPts val="0"/>
              </a:spcAft>
              <a:defRPr/>
            </a:pPr>
            <a:r>
              <a:rPr lang="he-IL" kern="0" dirty="0">
                <a:solidFill>
                  <a:srgbClr val="1D4C72"/>
                </a:solidFill>
              </a:rPr>
              <a:t>   ג. הוא משתתף ביצירת הגלוקוז.</a:t>
            </a:r>
            <a:endParaRPr lang="en-US" kern="0" dirty="0">
              <a:solidFill>
                <a:srgbClr val="1D4C72"/>
              </a:solidFill>
            </a:endParaRPr>
          </a:p>
          <a:p>
            <a:pPr fontAlgn="auto">
              <a:spcBef>
                <a:spcPts val="0"/>
              </a:spcBef>
              <a:spcAft>
                <a:spcPts val="0"/>
              </a:spcAft>
              <a:defRPr/>
            </a:pPr>
            <a:r>
              <a:rPr lang="he-IL" kern="0" dirty="0">
                <a:solidFill>
                  <a:srgbClr val="1D4C72"/>
                </a:solidFill>
              </a:rPr>
              <a:t>   ד. הוא נאגר בתוך מולקולות של</a:t>
            </a:r>
            <a:r>
              <a:rPr lang="en-US" sz="1600" kern="0" dirty="0">
                <a:solidFill>
                  <a:srgbClr val="1D4C72"/>
                </a:solidFill>
              </a:rPr>
              <a:t>ATP</a:t>
            </a:r>
            <a:r>
              <a:rPr lang="en-US" kern="0" dirty="0">
                <a:solidFill>
                  <a:srgbClr val="1D4C72"/>
                </a:solidFill>
              </a:rPr>
              <a:t> </a:t>
            </a:r>
            <a:r>
              <a:rPr lang="he-IL" kern="0" dirty="0">
                <a:solidFill>
                  <a:srgbClr val="1D4C72"/>
                </a:solidFill>
              </a:rPr>
              <a:t>.</a:t>
            </a:r>
            <a:endParaRPr lang="en-US"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a:spLocks noGrp="1"/>
          </p:cNvSpPr>
          <p:nvPr>
            <p:ph type="sldNum" sz="quarter" idx="12"/>
          </p:nvPr>
        </p:nvSpPr>
        <p:spPr bwMode="auto">
          <a:xfrm>
            <a:off x="179512" y="6237312"/>
            <a:ext cx="702433"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31</a:t>
            </a:fld>
            <a:endParaRPr lang="he-IL" sz="11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59AC722-8CE5-4C1C-AEFA-55DD2B1BC480}"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46063" y="465138"/>
            <a:ext cx="8469312" cy="1938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8:</a:t>
            </a:r>
          </a:p>
          <a:p>
            <a:pPr fontAlgn="auto">
              <a:spcBef>
                <a:spcPts val="0"/>
              </a:spcBef>
              <a:spcAft>
                <a:spcPts val="0"/>
              </a:spcAft>
              <a:defRPr/>
            </a:pPr>
            <a:r>
              <a:rPr lang="he-IL" kern="0" dirty="0">
                <a:solidFill>
                  <a:srgbClr val="1D4C72"/>
                </a:solidFill>
              </a:rPr>
              <a:t>מה קורה לפחמן הדו-חמצני, בתהליך הפוטוסינתזה? </a:t>
            </a:r>
            <a:endParaRPr lang="en-US" kern="0" dirty="0">
              <a:solidFill>
                <a:srgbClr val="1D4C72"/>
              </a:solidFill>
            </a:endParaRPr>
          </a:p>
          <a:p>
            <a:pPr fontAlgn="auto">
              <a:spcBef>
                <a:spcPts val="0"/>
              </a:spcBef>
              <a:spcAft>
                <a:spcPts val="0"/>
              </a:spcAft>
              <a:defRPr/>
            </a:pPr>
            <a:r>
              <a:rPr lang="he-IL" kern="0" dirty="0">
                <a:solidFill>
                  <a:srgbClr val="1D4C72"/>
                </a:solidFill>
              </a:rPr>
              <a:t>   א. הוא נפלט כגז.</a:t>
            </a:r>
            <a:endParaRPr lang="en-US" kern="0" dirty="0">
              <a:solidFill>
                <a:srgbClr val="1D4C72"/>
              </a:solidFill>
            </a:endParaRPr>
          </a:p>
          <a:p>
            <a:pPr fontAlgn="auto">
              <a:spcBef>
                <a:spcPts val="0"/>
              </a:spcBef>
              <a:spcAft>
                <a:spcPts val="0"/>
              </a:spcAft>
              <a:defRPr/>
            </a:pPr>
            <a:r>
              <a:rPr lang="he-IL" kern="0" dirty="0">
                <a:solidFill>
                  <a:srgbClr val="1D4C72"/>
                </a:solidFill>
              </a:rPr>
              <a:t>   ב. הוא מתפרק לפחמן ולחמצן, והחמצן נפלט לאוויר.</a:t>
            </a:r>
            <a:endParaRPr lang="en-US" kern="0" dirty="0">
              <a:solidFill>
                <a:srgbClr val="1D4C72"/>
              </a:solidFill>
            </a:endParaRPr>
          </a:p>
          <a:p>
            <a:pPr fontAlgn="auto">
              <a:spcBef>
                <a:spcPts val="0"/>
              </a:spcBef>
              <a:spcAft>
                <a:spcPts val="0"/>
              </a:spcAft>
              <a:defRPr/>
            </a:pPr>
            <a:r>
              <a:rPr lang="he-IL" kern="0" dirty="0">
                <a:solidFill>
                  <a:srgbClr val="1D4C72"/>
                </a:solidFill>
              </a:rPr>
              <a:t>   ג. הוא משתתף ביצירת הגלוקוז.</a:t>
            </a:r>
            <a:endParaRPr lang="en-US" kern="0" dirty="0">
              <a:solidFill>
                <a:srgbClr val="1D4C72"/>
              </a:solidFill>
            </a:endParaRPr>
          </a:p>
          <a:p>
            <a:pPr fontAlgn="auto">
              <a:spcBef>
                <a:spcPts val="0"/>
              </a:spcBef>
              <a:spcAft>
                <a:spcPts val="0"/>
              </a:spcAft>
              <a:defRPr/>
            </a:pPr>
            <a:r>
              <a:rPr lang="he-IL" kern="0" dirty="0">
                <a:solidFill>
                  <a:srgbClr val="1D4C72"/>
                </a:solidFill>
              </a:rPr>
              <a:t>   ד. הוא נאגר בתוך מולקולות של</a:t>
            </a:r>
            <a:r>
              <a:rPr lang="en-US" sz="1600" kern="0" dirty="0">
                <a:solidFill>
                  <a:srgbClr val="1D4C72"/>
                </a:solidFill>
              </a:rPr>
              <a:t>ATP</a:t>
            </a:r>
            <a:r>
              <a:rPr lang="en-US" kern="0" dirty="0">
                <a:solidFill>
                  <a:srgbClr val="1D4C72"/>
                </a:solidFill>
              </a:rPr>
              <a:t> </a:t>
            </a:r>
            <a:r>
              <a:rPr lang="he-IL" kern="0" dirty="0">
                <a:solidFill>
                  <a:srgbClr val="1D4C72"/>
                </a:solidFill>
              </a:rPr>
              <a:t>.</a:t>
            </a:r>
            <a:endParaRPr lang="en-US"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sp>
        <p:nvSpPr>
          <p:cNvPr id="8" name="Rectangle 12"/>
          <p:cNvSpPr/>
          <p:nvPr/>
        </p:nvSpPr>
        <p:spPr>
          <a:xfrm>
            <a:off x="373063" y="2924175"/>
            <a:ext cx="8215312" cy="7207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משפט ג'</a:t>
            </a: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32</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72405" y="692696"/>
            <a:ext cx="8429625" cy="511256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endParaRPr lang="he-IL" sz="2000" dirty="0">
              <a:solidFill>
                <a:prstClr val="black"/>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lgn="r">
              <a:defRPr/>
            </a:pPr>
            <a:r>
              <a:rPr lang="he-IL" sz="1800" b="1" dirty="0" smtClean="0">
                <a:solidFill>
                  <a:srgbClr val="FF6600"/>
                </a:solidFill>
                <a:ea typeface="+mn-ea"/>
              </a:rPr>
              <a:t>סיכום ביניים: חשיבות הפוטוסינתזה למערכת האקולוגית</a:t>
            </a:r>
            <a:endParaRPr lang="he-IL" sz="1800" b="1" dirty="0">
              <a:solidFill>
                <a:srgbClr val="FF6600"/>
              </a:solidFill>
              <a:ea typeface="+mn-ea"/>
            </a:endParaRPr>
          </a:p>
        </p:txBody>
      </p:sp>
      <p:sp>
        <p:nvSpPr>
          <p:cNvPr id="2" name="מלבן 1"/>
          <p:cNvSpPr/>
          <p:nvPr/>
        </p:nvSpPr>
        <p:spPr>
          <a:xfrm>
            <a:off x="539552" y="764704"/>
            <a:ext cx="7907536" cy="4708981"/>
          </a:xfrm>
          <a:prstGeom prst="rect">
            <a:avLst/>
          </a:prstGeom>
        </p:spPr>
        <p:txBody>
          <a:bodyPr wrap="square">
            <a:spAutoFit/>
          </a:bodyPr>
          <a:lstStyle/>
          <a:p>
            <a:pPr fontAlgn="auto">
              <a:spcBef>
                <a:spcPts val="0"/>
              </a:spcBef>
              <a:spcAft>
                <a:spcPts val="0"/>
              </a:spcAft>
              <a:defRPr/>
            </a:pPr>
            <a:endParaRPr lang="he-IL" sz="2000" dirty="0">
              <a:solidFill>
                <a:prstClr val="black"/>
              </a:solidFill>
              <a:latin typeface="Arial"/>
              <a:cs typeface="Arial"/>
            </a:endParaRPr>
          </a:p>
          <a:p>
            <a:pPr fontAlgn="auto">
              <a:spcBef>
                <a:spcPts val="0"/>
              </a:spcBef>
              <a:spcAft>
                <a:spcPts val="0"/>
              </a:spcAft>
              <a:buFontTx/>
              <a:buBlip>
                <a:blip r:embed="rId2"/>
              </a:buBlip>
              <a:defRPr/>
            </a:pPr>
            <a:r>
              <a:rPr lang="he-IL" sz="2000" dirty="0" smtClean="0">
                <a:solidFill>
                  <a:prstClr val="black"/>
                </a:solidFill>
                <a:latin typeface="Arial"/>
                <a:cs typeface="Arial"/>
              </a:rPr>
              <a:t> תהליך הפוטוסינתזה הכרחי לקיום האורגניזמים במערכת האקולוגית מהסיבות הבאות:</a:t>
            </a:r>
          </a:p>
          <a:p>
            <a:pPr fontAlgn="auto">
              <a:spcBef>
                <a:spcPts val="0"/>
              </a:spcBef>
              <a:spcAft>
                <a:spcPts val="0"/>
              </a:spcAft>
              <a:defRPr/>
            </a:pPr>
            <a:r>
              <a:rPr lang="he-IL" sz="2000" dirty="0" smtClean="0">
                <a:solidFill>
                  <a:prstClr val="black"/>
                </a:solidFill>
                <a:latin typeface="Arial"/>
                <a:cs typeface="Arial"/>
              </a:rPr>
              <a:t>א. בתהליך נוצרים חומרים אורגניים המשמשים כשלד לבניית כל החומרים   </a:t>
            </a:r>
          </a:p>
          <a:p>
            <a:pPr fontAlgn="auto">
              <a:spcBef>
                <a:spcPts val="0"/>
              </a:spcBef>
              <a:spcAft>
                <a:spcPts val="0"/>
              </a:spcAft>
              <a:defRPr/>
            </a:pPr>
            <a:r>
              <a:rPr lang="he-IL" sz="2000" dirty="0" smtClean="0">
                <a:solidFill>
                  <a:prstClr val="black"/>
                </a:solidFill>
                <a:latin typeface="Arial"/>
                <a:cs typeface="Arial"/>
              </a:rPr>
              <a:t>    האורגניים הנחוצים לבניית התאים, כלומר לגידול ולהתרבות. </a:t>
            </a:r>
          </a:p>
          <a:p>
            <a:pPr fontAlgn="auto">
              <a:spcBef>
                <a:spcPts val="0"/>
              </a:spcBef>
              <a:spcAft>
                <a:spcPts val="0"/>
              </a:spcAft>
              <a:defRPr/>
            </a:pPr>
            <a:r>
              <a:rPr lang="he-IL" sz="2000" dirty="0" smtClean="0">
                <a:solidFill>
                  <a:prstClr val="black"/>
                </a:solidFill>
                <a:latin typeface="Arial"/>
                <a:cs typeface="Arial"/>
              </a:rPr>
              <a:t>ב. בתהליך מומרת אנרגיית אור לאנרגיה כימית האצורה בחומרים האורגניים.</a:t>
            </a:r>
          </a:p>
          <a:p>
            <a:pPr fontAlgn="auto">
              <a:spcBef>
                <a:spcPts val="0"/>
              </a:spcBef>
              <a:spcAft>
                <a:spcPts val="0"/>
              </a:spcAft>
              <a:defRPr/>
            </a:pPr>
            <a:r>
              <a:rPr lang="he-IL" sz="2000" dirty="0">
                <a:solidFill>
                  <a:prstClr val="black"/>
                </a:solidFill>
                <a:latin typeface="Arial"/>
                <a:cs typeface="Arial"/>
              </a:rPr>
              <a:t> </a:t>
            </a:r>
            <a:r>
              <a:rPr lang="he-IL" sz="2000" dirty="0" smtClean="0">
                <a:solidFill>
                  <a:prstClr val="black"/>
                </a:solidFill>
                <a:latin typeface="Arial"/>
                <a:cs typeface="Arial"/>
              </a:rPr>
              <a:t>   האנרגיה משתחררת כשהחומרים מתפרקים בתהליך הנשימה התאית </a:t>
            </a:r>
          </a:p>
          <a:p>
            <a:pPr fontAlgn="auto">
              <a:spcBef>
                <a:spcPts val="0"/>
              </a:spcBef>
              <a:spcAft>
                <a:spcPts val="0"/>
              </a:spcAft>
              <a:defRPr/>
            </a:pPr>
            <a:r>
              <a:rPr lang="he-IL" sz="2000" dirty="0" smtClean="0">
                <a:solidFill>
                  <a:prstClr val="black"/>
                </a:solidFill>
                <a:latin typeface="Arial"/>
                <a:cs typeface="Arial"/>
              </a:rPr>
              <a:t>    ומנוצלת לתהליכי החיים.</a:t>
            </a:r>
          </a:p>
          <a:p>
            <a:pPr fontAlgn="auto">
              <a:spcBef>
                <a:spcPts val="0"/>
              </a:spcBef>
              <a:spcAft>
                <a:spcPts val="0"/>
              </a:spcAft>
              <a:defRPr/>
            </a:pPr>
            <a:r>
              <a:rPr lang="he-IL" sz="2000" dirty="0" smtClean="0">
                <a:solidFill>
                  <a:prstClr val="black"/>
                </a:solidFill>
                <a:latin typeface="Arial"/>
                <a:cs typeface="Arial"/>
              </a:rPr>
              <a:t>ג. בתהליך נפלט לאטמוספרה </a:t>
            </a:r>
            <a:r>
              <a:rPr lang="he-IL" sz="2000" dirty="0">
                <a:solidFill>
                  <a:prstClr val="black"/>
                </a:solidFill>
                <a:latin typeface="Arial"/>
                <a:cs typeface="Arial"/>
              </a:rPr>
              <a:t>חמצן </a:t>
            </a:r>
            <a:r>
              <a:rPr lang="he-IL" sz="2000" dirty="0" smtClean="0">
                <a:solidFill>
                  <a:prstClr val="black"/>
                </a:solidFill>
                <a:latin typeface="Arial"/>
                <a:cs typeface="Arial"/>
              </a:rPr>
              <a:t>הנחוץ לנשימה התאית של האורגניזמים.</a:t>
            </a:r>
          </a:p>
          <a:p>
            <a:pPr fontAlgn="auto">
              <a:spcBef>
                <a:spcPts val="0"/>
              </a:spcBef>
              <a:spcAft>
                <a:spcPts val="0"/>
              </a:spcAft>
              <a:buFontTx/>
              <a:buBlip>
                <a:blip r:embed="rId2"/>
              </a:buBlip>
              <a:defRPr/>
            </a:pPr>
            <a:endParaRPr lang="he-IL" sz="2000" dirty="0" smtClean="0">
              <a:solidFill>
                <a:prstClr val="black"/>
              </a:solidFill>
              <a:latin typeface="Arial"/>
              <a:cs typeface="Arial"/>
            </a:endParaRPr>
          </a:p>
          <a:p>
            <a:pPr fontAlgn="auto">
              <a:spcBef>
                <a:spcPts val="0"/>
              </a:spcBef>
              <a:spcAft>
                <a:spcPts val="0"/>
              </a:spcAft>
              <a:buFontTx/>
              <a:buBlip>
                <a:blip r:embed="rId2"/>
              </a:buBlip>
              <a:defRPr/>
            </a:pPr>
            <a:r>
              <a:rPr lang="he-IL" sz="2000" dirty="0" smtClean="0">
                <a:solidFill>
                  <a:prstClr val="black"/>
                </a:solidFill>
                <a:latin typeface="Arial"/>
                <a:cs typeface="Arial"/>
              </a:rPr>
              <a:t> דרך ההזנה של הצמחים היא </a:t>
            </a:r>
            <a:r>
              <a:rPr lang="he-IL" sz="2000" dirty="0" err="1" smtClean="0">
                <a:solidFill>
                  <a:prstClr val="black"/>
                </a:solidFill>
                <a:latin typeface="Arial"/>
                <a:cs typeface="Arial"/>
              </a:rPr>
              <a:t>אוטוטרופית</a:t>
            </a:r>
            <a:r>
              <a:rPr lang="he-IL" sz="2000" dirty="0" smtClean="0">
                <a:solidFill>
                  <a:prstClr val="black"/>
                </a:solidFill>
                <a:latin typeface="Arial"/>
                <a:cs typeface="Arial"/>
              </a:rPr>
              <a:t>.</a:t>
            </a:r>
          </a:p>
          <a:p>
            <a:pPr fontAlgn="auto">
              <a:spcBef>
                <a:spcPts val="0"/>
              </a:spcBef>
              <a:spcAft>
                <a:spcPts val="0"/>
              </a:spcAft>
              <a:buFontTx/>
              <a:buBlip>
                <a:blip r:embed="rId2"/>
              </a:buBlip>
              <a:defRPr/>
            </a:pPr>
            <a:r>
              <a:rPr lang="he-IL" sz="2000" dirty="0">
                <a:solidFill>
                  <a:prstClr val="black"/>
                </a:solidFill>
                <a:latin typeface="Arial"/>
                <a:cs typeface="Arial"/>
              </a:rPr>
              <a:t> בשל תפקידם ביצירת חומרים אורגניים מחומרים אי-אורגניים הצמחים נקראים</a:t>
            </a:r>
          </a:p>
          <a:p>
            <a:pPr fontAlgn="auto">
              <a:spcBef>
                <a:spcPts val="0"/>
              </a:spcBef>
              <a:spcAft>
                <a:spcPts val="0"/>
              </a:spcAft>
              <a:defRPr/>
            </a:pPr>
            <a:r>
              <a:rPr lang="he-IL" sz="2000" dirty="0">
                <a:solidFill>
                  <a:prstClr val="black"/>
                </a:solidFill>
                <a:latin typeface="Arial"/>
                <a:cs typeface="Arial"/>
              </a:rPr>
              <a:t> </a:t>
            </a:r>
            <a:r>
              <a:rPr lang="he-IL" sz="2000" dirty="0" smtClean="0">
                <a:solidFill>
                  <a:prstClr val="black"/>
                </a:solidFill>
                <a:latin typeface="Arial"/>
                <a:cs typeface="Arial"/>
              </a:rPr>
              <a:t> יצרנים.</a:t>
            </a:r>
          </a:p>
          <a:p>
            <a:pPr fontAlgn="auto">
              <a:spcBef>
                <a:spcPts val="0"/>
              </a:spcBef>
              <a:spcAft>
                <a:spcPts val="0"/>
              </a:spcAft>
              <a:buFontTx/>
              <a:buBlip>
                <a:blip r:embed="rId2"/>
              </a:buBlip>
              <a:defRPr/>
            </a:pPr>
            <a:r>
              <a:rPr lang="he-IL" sz="2000" dirty="0">
                <a:solidFill>
                  <a:prstClr val="black"/>
                </a:solidFill>
                <a:latin typeface="Arial"/>
                <a:cs typeface="Arial"/>
              </a:rPr>
              <a:t> </a:t>
            </a:r>
            <a:r>
              <a:rPr lang="he-IL" sz="2000" dirty="0" smtClean="0">
                <a:solidFill>
                  <a:prstClr val="black"/>
                </a:solidFill>
                <a:latin typeface="Arial"/>
                <a:cs typeface="Arial"/>
              </a:rPr>
              <a:t>האורגניזמים הניזונים מהצמחים במישרין הם הצרכנים במערכת האקולוגית, </a:t>
            </a:r>
          </a:p>
          <a:p>
            <a:pPr fontAlgn="auto">
              <a:spcBef>
                <a:spcPts val="0"/>
              </a:spcBef>
              <a:spcAft>
                <a:spcPts val="0"/>
              </a:spcAft>
              <a:defRPr/>
            </a:pPr>
            <a:r>
              <a:rPr lang="he-IL" sz="2000" dirty="0" smtClean="0">
                <a:solidFill>
                  <a:prstClr val="black"/>
                </a:solidFill>
                <a:latin typeface="Arial"/>
                <a:cs typeface="Arial"/>
              </a:rPr>
              <a:t>  </a:t>
            </a:r>
            <a:r>
              <a:rPr lang="he-IL" sz="2000" dirty="0" err="1" smtClean="0">
                <a:solidFill>
                  <a:prstClr val="black"/>
                </a:solidFill>
                <a:latin typeface="Arial"/>
                <a:cs typeface="Arial"/>
              </a:rPr>
              <a:t>והטרוטרופיים</a:t>
            </a:r>
            <a:r>
              <a:rPr lang="he-IL" sz="2000" dirty="0" smtClean="0">
                <a:solidFill>
                  <a:prstClr val="black"/>
                </a:solidFill>
                <a:latin typeface="Arial"/>
                <a:cs typeface="Arial"/>
              </a:rPr>
              <a:t>  מבחינת דרך הזנתם.</a:t>
            </a:r>
          </a:p>
        </p:txBody>
      </p:sp>
      <p:sp>
        <p:nvSpPr>
          <p:cNvPr id="7"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prstClr val="white">
                    <a:lumMod val="75000"/>
                  </a:prstClr>
                </a:solidFill>
              </a:rPr>
              <a:pPr fontAlgn="base">
                <a:spcBef>
                  <a:spcPct val="0"/>
                </a:spcBef>
                <a:spcAft>
                  <a:spcPct val="0"/>
                </a:spcAft>
                <a:defRPr/>
              </a:pPr>
              <a:t>33</a:t>
            </a:fld>
            <a:endParaRPr lang="he-IL" sz="1400" dirty="0" smtClean="0">
              <a:solidFill>
                <a:prstClr val="white">
                  <a:lumMod val="75000"/>
                </a:prstClr>
              </a:solidFill>
            </a:endParaRPr>
          </a:p>
        </p:txBody>
      </p:sp>
      <p:sp>
        <p:nvSpPr>
          <p:cNvPr id="9" name="Rectangle 3"/>
          <p:cNvSpPr/>
          <p:nvPr/>
        </p:nvSpPr>
        <p:spPr>
          <a:xfrm>
            <a:off x="231775" y="502642"/>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870804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633432" y="3182228"/>
            <a:ext cx="8051552" cy="1254884"/>
          </a:xfrm>
          <a:prstGeom prst="rect">
            <a:avLst/>
          </a:prstGeom>
          <a:solidFill>
            <a:schemeClr val="accent5">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 name="מלבן 6"/>
          <p:cNvSpPr/>
          <p:nvPr/>
        </p:nvSpPr>
        <p:spPr>
          <a:xfrm>
            <a:off x="633432" y="1124744"/>
            <a:ext cx="8051552" cy="1800200"/>
          </a:xfrm>
          <a:prstGeom prst="rect">
            <a:avLst/>
          </a:prstGeom>
          <a:solidFill>
            <a:schemeClr val="accent5">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הגורמים המשפיעים על קצב הפוטוסינתזה</a:t>
            </a:r>
            <a:endParaRPr lang="he-IL" sz="1800" dirty="0" smtClean="0"/>
          </a:p>
        </p:txBody>
      </p:sp>
      <p:sp>
        <p:nvSpPr>
          <p:cNvPr id="9" name="TextBox 8"/>
          <p:cNvSpPr txBox="1"/>
          <p:nvPr/>
        </p:nvSpPr>
        <p:spPr>
          <a:xfrm>
            <a:off x="231775" y="465138"/>
            <a:ext cx="8429625" cy="4449762"/>
          </a:xfrm>
          <a:prstGeom prst="rect">
            <a:avLst/>
          </a:prstGeom>
          <a:noFill/>
          <a:ln w="22225">
            <a:noFill/>
          </a:ln>
          <a:effectLst>
            <a:outerShdw sx="101000" sy="101000" algn="ctr" rotWithShape="0">
              <a:sysClr val="window" lastClr="FFFFFF">
                <a:lumMod val="75000"/>
              </a:sysClr>
            </a:outerShdw>
          </a:effectLst>
        </p:spPr>
        <p:txBody>
          <a:bodyPr/>
          <a:lstStyle/>
          <a:p>
            <a:pPr fontAlgn="auto">
              <a:lnSpc>
                <a:spcPct val="110000"/>
              </a:lnSpc>
              <a:spcBef>
                <a:spcPts val="0"/>
              </a:spcBef>
              <a:spcAft>
                <a:spcPts val="0"/>
              </a:spcAft>
              <a:defRPr/>
            </a:pPr>
            <a:endParaRPr lang="he-IL" sz="800" kern="0" dirty="0">
              <a:solidFill>
                <a:prstClr val="black"/>
              </a:solidFill>
            </a:endParaRPr>
          </a:p>
          <a:p>
            <a:pPr fontAlgn="auto">
              <a:lnSpc>
                <a:spcPct val="110000"/>
              </a:lnSpc>
              <a:spcBef>
                <a:spcPts val="0"/>
              </a:spcBef>
              <a:spcAft>
                <a:spcPts val="0"/>
              </a:spcAft>
              <a:defRPr/>
            </a:pPr>
            <a:r>
              <a:rPr lang="he-IL" u="sng" kern="0" dirty="0">
                <a:solidFill>
                  <a:prstClr val="black"/>
                </a:solidFill>
              </a:rPr>
              <a:t>קצב הפוטוסינתזה מושפע מגורמים שונים, בניהם</a:t>
            </a:r>
            <a:r>
              <a:rPr lang="he-IL" kern="0" dirty="0">
                <a:solidFill>
                  <a:prstClr val="black"/>
                </a:solidFill>
              </a:rPr>
              <a:t>:</a:t>
            </a: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r>
              <a:rPr lang="he-IL" u="sng" kern="0" dirty="0">
                <a:solidFill>
                  <a:prstClr val="black"/>
                </a:solidFill>
              </a:rPr>
              <a:t>גורמים חיצוניים כגון</a:t>
            </a:r>
            <a:r>
              <a:rPr lang="he-IL" kern="0" dirty="0">
                <a:solidFill>
                  <a:prstClr val="black"/>
                </a:solidFill>
              </a:rPr>
              <a:t>: </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עוצמת האור</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ריכוז ה-</a:t>
            </a:r>
            <a:r>
              <a:rPr lang="en-US" kern="0" dirty="0">
                <a:solidFill>
                  <a:prstClr val="black"/>
                </a:solidFill>
              </a:rPr>
              <a:t>CO</a:t>
            </a:r>
            <a:r>
              <a:rPr lang="en-US" sz="1200" kern="0" dirty="0">
                <a:solidFill>
                  <a:prstClr val="black"/>
                </a:solidFill>
              </a:rPr>
              <a:t>2</a:t>
            </a:r>
            <a:r>
              <a:rPr lang="he-IL" sz="1200" kern="0" dirty="0">
                <a:solidFill>
                  <a:prstClr val="black"/>
                </a:solidFill>
              </a:rPr>
              <a:t> </a:t>
            </a:r>
            <a:r>
              <a:rPr lang="he-IL" kern="0" dirty="0">
                <a:solidFill>
                  <a:prstClr val="black"/>
                </a:solidFill>
              </a:rPr>
              <a:t>בסביבת הצמח</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הטמפרטורה</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כמות המים</a:t>
            </a: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r>
              <a:rPr lang="he-IL" u="sng" kern="0" dirty="0">
                <a:solidFill>
                  <a:prstClr val="black"/>
                </a:solidFill>
              </a:rPr>
              <a:t>וגורמים פנימיים הקשורים לצמח כגון</a:t>
            </a:r>
            <a:r>
              <a:rPr lang="he-IL" kern="0" dirty="0">
                <a:solidFill>
                  <a:prstClr val="black"/>
                </a:solidFill>
              </a:rPr>
              <a:t>:</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ריכוז הכלורופיל בעלים</a:t>
            </a:r>
          </a:p>
          <a:p>
            <a:pPr marL="285750" indent="-285750" fontAlgn="auto">
              <a:lnSpc>
                <a:spcPct val="110000"/>
              </a:lnSpc>
              <a:spcBef>
                <a:spcPts val="0"/>
              </a:spcBef>
              <a:spcAft>
                <a:spcPts val="0"/>
              </a:spcAft>
              <a:buFont typeface="Wingdings" pitchFamily="2" charset="2"/>
              <a:buChar char="§"/>
              <a:defRPr/>
            </a:pPr>
            <a:r>
              <a:rPr lang="he-IL" kern="0" dirty="0">
                <a:solidFill>
                  <a:prstClr val="black"/>
                </a:solidFill>
              </a:rPr>
              <a:t>שטח הפנים של העלים ביחס </a:t>
            </a:r>
            <a:r>
              <a:rPr lang="he-IL" kern="0" dirty="0" smtClean="0">
                <a:solidFill>
                  <a:prstClr val="black"/>
                </a:solidFill>
              </a:rPr>
              <a:t>לנפחם</a:t>
            </a:r>
            <a:endParaRPr lang="he-IL" kern="0" dirty="0">
              <a:solidFill>
                <a:prstClr val="black"/>
              </a:solidFill>
            </a:endParaRPr>
          </a:p>
        </p:txBody>
      </p:sp>
      <p:sp>
        <p:nvSpPr>
          <p:cNvPr id="10"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a:spLocks noGrp="1"/>
          </p:cNvSpPr>
          <p:nvPr>
            <p:ph type="sldNum" sz="quarter" idx="12"/>
          </p:nvPr>
        </p:nvSpPr>
        <p:spPr bwMode="auto">
          <a:xfrm>
            <a:off x="179512" y="6237312"/>
            <a:ext cx="702433"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34</a:t>
            </a:fld>
            <a:endParaRPr lang="he-IL" sz="11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49C9B3-54B7-4BE5-A4C7-40A681C8C0EF}"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השפעת עוצמת האור על קצב הפוטוסינתזה</a:t>
            </a:r>
            <a:endParaRPr lang="he-IL" sz="1800" dirty="0" smtClean="0"/>
          </a:p>
        </p:txBody>
      </p:sp>
      <p:sp>
        <p:nvSpPr>
          <p:cNvPr id="12" name="TextBox 11"/>
          <p:cNvSpPr txBox="1"/>
          <p:nvPr/>
        </p:nvSpPr>
        <p:spPr>
          <a:xfrm>
            <a:off x="233363" y="620713"/>
            <a:ext cx="8429625" cy="5903912"/>
          </a:xfrm>
          <a:prstGeom prst="rect">
            <a:avLst/>
          </a:prstGeom>
          <a:noFill/>
          <a:ln w="22225">
            <a:noFill/>
          </a:ln>
          <a:effectLst>
            <a:outerShdw sx="101000" sy="101000" algn="ctr" rotWithShape="0">
              <a:sysClr val="window" lastClr="FFFFFF">
                <a:lumMod val="75000"/>
              </a:sysClr>
            </a:outerShdw>
          </a:effectLst>
        </p:spPr>
        <p:txBody>
          <a:bodyPr/>
          <a:lstStyle/>
          <a:p>
            <a:pPr fontAlgn="auto">
              <a:lnSpc>
                <a:spcPct val="110000"/>
              </a:lnSpc>
              <a:spcBef>
                <a:spcPts val="0"/>
              </a:spcBef>
              <a:spcAft>
                <a:spcPts val="0"/>
              </a:spcAft>
              <a:defRPr/>
            </a:pPr>
            <a:r>
              <a:rPr lang="he-IL" kern="0" dirty="0">
                <a:solidFill>
                  <a:prstClr val="black"/>
                </a:solidFill>
              </a:rPr>
              <a:t>בדקו בניסוי את השפעת עוצמת האור על קצב </a:t>
            </a:r>
            <a:r>
              <a:rPr lang="he-IL" kern="0" dirty="0" smtClean="0">
                <a:solidFill>
                  <a:prstClr val="black"/>
                </a:solidFill>
              </a:rPr>
              <a:t>הפוטוסינתזה בדרך הבאה:</a:t>
            </a:r>
          </a:p>
          <a:p>
            <a:pPr fontAlgn="auto">
              <a:lnSpc>
                <a:spcPct val="110000"/>
              </a:lnSpc>
              <a:spcBef>
                <a:spcPts val="0"/>
              </a:spcBef>
              <a:spcAft>
                <a:spcPts val="0"/>
              </a:spcAft>
              <a:defRPr/>
            </a:pPr>
            <a:r>
              <a:rPr lang="he-IL" kern="0" dirty="0" smtClean="0">
                <a:solidFill>
                  <a:prstClr val="black"/>
                </a:solidFill>
              </a:rPr>
              <a:t> </a:t>
            </a:r>
            <a:r>
              <a:rPr lang="he-IL" kern="0" dirty="0">
                <a:solidFill>
                  <a:prstClr val="black"/>
                </a:solidFill>
              </a:rPr>
              <a:t>האירו צמח מים בעוצמות אור הולכות וגדלות, ובדקו את קצב הפוטוסינתזה לפי נפח החמצן שנפלט (כבועות).</a:t>
            </a: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r>
              <a:rPr lang="he-IL" kern="0" dirty="0" smtClean="0">
                <a:solidFill>
                  <a:prstClr val="black"/>
                </a:solidFill>
              </a:rPr>
              <a:t>                  </a:t>
            </a:r>
            <a:endParaRPr lang="he-IL" kern="0" dirty="0">
              <a:solidFill>
                <a:prstClr val="black"/>
              </a:solidFill>
            </a:endParaRP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a:solidFill>
                <a:prstClr val="black"/>
              </a:solidFill>
            </a:endParaRPr>
          </a:p>
          <a:p>
            <a:pPr fontAlgn="auto">
              <a:lnSpc>
                <a:spcPct val="110000"/>
              </a:lnSpc>
              <a:spcBef>
                <a:spcPts val="0"/>
              </a:spcBef>
              <a:spcAft>
                <a:spcPts val="0"/>
              </a:spcAft>
              <a:defRPr/>
            </a:pPr>
            <a:endParaRPr lang="he-IL" kern="0" dirty="0" smtClean="0">
              <a:solidFill>
                <a:prstClr val="black"/>
              </a:solidFill>
            </a:endParaRPr>
          </a:p>
          <a:p>
            <a:pPr fontAlgn="auto">
              <a:lnSpc>
                <a:spcPct val="110000"/>
              </a:lnSpc>
              <a:spcBef>
                <a:spcPts val="0"/>
              </a:spcBef>
              <a:spcAft>
                <a:spcPts val="0"/>
              </a:spcAft>
              <a:defRPr/>
            </a:pPr>
            <a:r>
              <a:rPr lang="he-IL" kern="0" dirty="0" smtClean="0">
                <a:solidFill>
                  <a:prstClr val="black"/>
                </a:solidFill>
              </a:rPr>
              <a:t>הסבר </a:t>
            </a:r>
            <a:r>
              <a:rPr lang="he-IL" kern="0" dirty="0">
                <a:solidFill>
                  <a:prstClr val="black"/>
                </a:solidFill>
              </a:rPr>
              <a:t>התוצאות, והסבר על המונח החשוב: </a:t>
            </a:r>
            <a:r>
              <a:rPr lang="he-IL" b="1" kern="0" dirty="0">
                <a:solidFill>
                  <a:schemeClr val="accent3"/>
                </a:solidFill>
              </a:rPr>
              <a:t>גורם מגביל </a:t>
            </a:r>
            <a:r>
              <a:rPr lang="he-IL" kern="0" dirty="0">
                <a:solidFill>
                  <a:prstClr val="black"/>
                </a:solidFill>
              </a:rPr>
              <a:t>– בשקף הבא!</a:t>
            </a:r>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35</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grpSp>
        <p:nvGrpSpPr>
          <p:cNvPr id="9" name="קבוצה 7"/>
          <p:cNvGrpSpPr/>
          <p:nvPr/>
        </p:nvGrpSpPr>
        <p:grpSpPr>
          <a:xfrm>
            <a:off x="323528" y="1655244"/>
            <a:ext cx="8750438" cy="2709860"/>
            <a:chOff x="323528" y="1238201"/>
            <a:chExt cx="8750438" cy="2709860"/>
          </a:xfrm>
        </p:grpSpPr>
        <p:sp>
          <p:nvSpPr>
            <p:cNvPr id="10" name="שמש 9"/>
            <p:cNvSpPr/>
            <p:nvPr/>
          </p:nvSpPr>
          <p:spPr bwMode="auto">
            <a:xfrm rot="1196320">
              <a:off x="7625015" y="2851091"/>
              <a:ext cx="1448951" cy="109697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1" name="קבוצה 6"/>
            <p:cNvGrpSpPr/>
            <p:nvPr/>
          </p:nvGrpSpPr>
          <p:grpSpPr>
            <a:xfrm>
              <a:off x="323528" y="1238201"/>
              <a:ext cx="8331671" cy="2547506"/>
              <a:chOff x="323528" y="2132856"/>
              <a:chExt cx="8331671" cy="2547506"/>
            </a:xfrm>
          </p:grpSpPr>
          <p:grpSp>
            <p:nvGrpSpPr>
              <p:cNvPr id="13" name="קבוצה 1"/>
              <p:cNvGrpSpPr/>
              <p:nvPr/>
            </p:nvGrpSpPr>
            <p:grpSpPr>
              <a:xfrm>
                <a:off x="323528" y="2132856"/>
                <a:ext cx="8331671" cy="1543800"/>
                <a:chOff x="0" y="2348879"/>
                <a:chExt cx="8331671" cy="1543800"/>
              </a:xfrm>
            </p:grpSpPr>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348880"/>
                  <a:ext cx="1599431" cy="154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4764" y="2348879"/>
                  <a:ext cx="1599431" cy="154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2348880"/>
                  <a:ext cx="1599431" cy="154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25" y="2348880"/>
                  <a:ext cx="1599431" cy="154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48880"/>
                  <a:ext cx="1599431" cy="154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חץ ימינה 13"/>
              <p:cNvSpPr/>
              <p:nvPr/>
            </p:nvSpPr>
            <p:spPr>
              <a:xfrm>
                <a:off x="1475656" y="3804082"/>
                <a:ext cx="6192688" cy="876280"/>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שמש 14"/>
              <p:cNvSpPr/>
              <p:nvPr/>
            </p:nvSpPr>
            <p:spPr bwMode="auto">
              <a:xfrm rot="1196320">
                <a:off x="716758" y="3895968"/>
                <a:ext cx="660620" cy="692508"/>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מלבן 4"/>
              <p:cNvSpPr/>
              <p:nvPr/>
            </p:nvSpPr>
            <p:spPr>
              <a:xfrm>
                <a:off x="3178126" y="4035623"/>
                <a:ext cx="2724480" cy="369332"/>
              </a:xfrm>
              <a:prstGeom prst="rect">
                <a:avLst/>
              </a:prstGeom>
            </p:spPr>
            <p:txBody>
              <a:bodyPr wrap="square">
                <a:spAutoFit/>
              </a:bodyPr>
              <a:lstStyle/>
              <a:p>
                <a:r>
                  <a:rPr lang="he-IL" b="1" kern="0" dirty="0" smtClean="0"/>
                  <a:t>עצמת אור הולכת וגדלה</a:t>
                </a:r>
                <a:endParaRPr lang="he-IL" b="1" dirty="0"/>
              </a:p>
            </p:txBody>
          </p:sp>
        </p:grpSp>
      </p:grpSp>
      <p:pic>
        <p:nvPicPr>
          <p:cNvPr id="2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099374"/>
            <a:ext cx="3505737" cy="220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מלבן 22"/>
          <p:cNvSpPr/>
          <p:nvPr/>
        </p:nvSpPr>
        <p:spPr>
          <a:xfrm>
            <a:off x="4364245" y="4005064"/>
            <a:ext cx="889987" cy="307777"/>
          </a:xfrm>
          <a:prstGeom prst="rect">
            <a:avLst/>
          </a:prstGeom>
        </p:spPr>
        <p:txBody>
          <a:bodyPr wrap="none">
            <a:spAutoFit/>
          </a:bodyPr>
          <a:lstStyle/>
          <a:p>
            <a:r>
              <a:rPr lang="he-IL" sz="1400" b="1" kern="0" dirty="0" smtClean="0">
                <a:solidFill>
                  <a:prstClr val="black"/>
                </a:solidFill>
              </a:rPr>
              <a:t>התוצאות:</a:t>
            </a:r>
            <a:endParaRPr lang="he-IL" sz="1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1"/>
          <p:cNvPicPr>
            <a:picLocks noChangeAspect="1" noChangeArrowheads="1"/>
          </p:cNvPicPr>
          <p:nvPr/>
        </p:nvPicPr>
        <p:blipFill>
          <a:blip r:embed="rId3" cstate="print"/>
          <a:srcRect/>
          <a:stretch>
            <a:fillRect/>
          </a:stretch>
        </p:blipFill>
        <p:spPr bwMode="auto">
          <a:xfrm>
            <a:off x="4314825" y="4271963"/>
            <a:ext cx="3762375" cy="2371725"/>
          </a:xfrm>
          <a:prstGeom prst="rect">
            <a:avLst/>
          </a:prstGeom>
          <a:noFill/>
          <a:ln w="9525">
            <a:noFill/>
            <a:miter lim="800000"/>
            <a:headEnd/>
            <a:tailEnd/>
          </a:ln>
          <a:effec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4819D17-2A80-4D2D-9933-CE4B05A1BA89}" type="slidenum">
              <a:rPr lang="he-IL" smtClean="0"/>
              <a:pPr fontAlgn="base">
                <a:spcBef>
                  <a:spcPct val="0"/>
                </a:spcBef>
                <a:spcAft>
                  <a:spcPct val="0"/>
                </a:spcAft>
                <a:defRPr/>
              </a:pPr>
              <a:t>36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גורם מגביל</a:t>
            </a:r>
            <a:endParaRPr lang="he-IL" sz="1800" dirty="0" smtClean="0"/>
          </a:p>
        </p:txBody>
      </p:sp>
      <p:sp>
        <p:nvSpPr>
          <p:cNvPr id="10" name="TextBox 9"/>
          <p:cNvSpPr txBox="1"/>
          <p:nvPr/>
        </p:nvSpPr>
        <p:spPr>
          <a:xfrm>
            <a:off x="107950" y="4695825"/>
            <a:ext cx="4024313" cy="762000"/>
          </a:xfrm>
          <a:prstGeom prst="rect">
            <a:avLst/>
          </a:prstGeom>
          <a:noFill/>
          <a:ln w="22225">
            <a:noFill/>
          </a:ln>
          <a:effectLst>
            <a:outerShdw sx="101000" sy="101000" algn="ctr" rotWithShape="0">
              <a:sysClr val="window" lastClr="FFFFFF">
                <a:lumMod val="75000"/>
              </a:sysClr>
            </a:outerShdw>
          </a:effectLst>
        </p:spPr>
        <p:txBody>
          <a:bodyPr/>
          <a:lstStyle/>
          <a:p>
            <a:pPr fontAlgn="auto">
              <a:lnSpc>
                <a:spcPct val="110000"/>
              </a:lnSpc>
              <a:spcBef>
                <a:spcPts val="0"/>
              </a:spcBef>
              <a:spcAft>
                <a:spcPts val="0"/>
              </a:spcAft>
              <a:defRPr/>
            </a:pPr>
            <a:r>
              <a:rPr lang="he-IL" kern="0" dirty="0"/>
              <a:t>בקטע  זה ,עוצמת האור היא הגורם המגביל: ככל שהיא עולה קצב התהליך </a:t>
            </a:r>
            <a:r>
              <a:rPr lang="he-IL" kern="0" dirty="0" smtClean="0"/>
              <a:t>עולה.</a:t>
            </a:r>
            <a:endParaRPr lang="he-IL" kern="0" dirty="0"/>
          </a:p>
        </p:txBody>
      </p:sp>
      <p:cxnSp>
        <p:nvCxnSpPr>
          <p:cNvPr id="5" name="מחבר חץ ישר 4"/>
          <p:cNvCxnSpPr/>
          <p:nvPr/>
        </p:nvCxnSpPr>
        <p:spPr>
          <a:xfrm>
            <a:off x="4140200" y="5076825"/>
            <a:ext cx="127793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6748463" y="4108450"/>
            <a:ext cx="0" cy="587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מלבן 2"/>
          <p:cNvSpPr/>
          <p:nvPr/>
        </p:nvSpPr>
        <p:spPr>
          <a:xfrm>
            <a:off x="344488" y="2522538"/>
            <a:ext cx="8339137" cy="1614487"/>
          </a:xfrm>
          <a:prstGeom prst="rect">
            <a:avLst/>
          </a:prstGeom>
        </p:spPr>
        <p:txBody>
          <a:bodyPr>
            <a:spAutoFit/>
          </a:bodyPr>
          <a:lstStyle/>
          <a:p>
            <a:pPr fontAlgn="auto">
              <a:lnSpc>
                <a:spcPct val="110000"/>
              </a:lnSpc>
              <a:spcBef>
                <a:spcPts val="0"/>
              </a:spcBef>
              <a:spcAft>
                <a:spcPts val="0"/>
              </a:spcAft>
              <a:defRPr/>
            </a:pPr>
            <a:r>
              <a:rPr lang="he-IL" kern="0" dirty="0">
                <a:solidFill>
                  <a:prstClr val="black"/>
                </a:solidFill>
              </a:rPr>
              <a:t>בקטע  זה ,עוצמת האור </a:t>
            </a:r>
            <a:r>
              <a:rPr lang="he-IL" u="sng" kern="0" dirty="0">
                <a:solidFill>
                  <a:prstClr val="black"/>
                </a:solidFill>
              </a:rPr>
              <a:t>אינה</a:t>
            </a:r>
            <a:r>
              <a:rPr lang="he-IL" kern="0" dirty="0">
                <a:solidFill>
                  <a:prstClr val="black"/>
                </a:solidFill>
              </a:rPr>
              <a:t> הגורם המגביל: אף-על-פי שהיא עולה קצב התהליך אינו משתנה.</a:t>
            </a:r>
          </a:p>
          <a:p>
            <a:pPr fontAlgn="auto">
              <a:lnSpc>
                <a:spcPct val="110000"/>
              </a:lnSpc>
              <a:spcBef>
                <a:spcPts val="0"/>
              </a:spcBef>
              <a:spcAft>
                <a:spcPts val="0"/>
              </a:spcAft>
              <a:defRPr/>
            </a:pPr>
            <a:r>
              <a:rPr lang="he-IL" kern="0" dirty="0">
                <a:solidFill>
                  <a:prstClr val="black"/>
                </a:solidFill>
              </a:rPr>
              <a:t> בקטע זה גורם אחר , כגון : ריכוז ה-</a:t>
            </a:r>
            <a:r>
              <a:rPr lang="en-US" kern="0" dirty="0">
                <a:solidFill>
                  <a:prstClr val="black"/>
                </a:solidFill>
              </a:rPr>
              <a:t>CO2 </a:t>
            </a:r>
            <a:r>
              <a:rPr lang="he-IL" kern="0" dirty="0">
                <a:solidFill>
                  <a:prstClr val="black"/>
                </a:solidFill>
              </a:rPr>
              <a:t>הוא הגורם המגביל.</a:t>
            </a:r>
          </a:p>
          <a:p>
            <a:pPr fontAlgn="auto">
              <a:lnSpc>
                <a:spcPct val="110000"/>
              </a:lnSpc>
              <a:spcBef>
                <a:spcPts val="0"/>
              </a:spcBef>
              <a:spcAft>
                <a:spcPts val="0"/>
              </a:spcAft>
              <a:defRPr/>
            </a:pPr>
            <a:r>
              <a:rPr lang="he-IL" kern="0" dirty="0">
                <a:solidFill>
                  <a:prstClr val="black"/>
                </a:solidFill>
              </a:rPr>
              <a:t>איך בודקים אם ריכוז ה- ה-</a:t>
            </a:r>
            <a:r>
              <a:rPr lang="en-US" kern="0" dirty="0">
                <a:solidFill>
                  <a:prstClr val="black"/>
                </a:solidFill>
              </a:rPr>
              <a:t>CO2 </a:t>
            </a:r>
            <a:r>
              <a:rPr lang="he-IL" kern="0" dirty="0">
                <a:solidFill>
                  <a:prstClr val="black"/>
                </a:solidFill>
              </a:rPr>
              <a:t>הוא הגורם המגביל? </a:t>
            </a:r>
          </a:p>
          <a:p>
            <a:pPr fontAlgn="auto">
              <a:lnSpc>
                <a:spcPct val="110000"/>
              </a:lnSpc>
              <a:spcBef>
                <a:spcPts val="0"/>
              </a:spcBef>
              <a:spcAft>
                <a:spcPts val="0"/>
              </a:spcAft>
              <a:defRPr/>
            </a:pPr>
            <a:r>
              <a:rPr lang="he-IL" kern="0" dirty="0">
                <a:solidFill>
                  <a:prstClr val="black"/>
                </a:solidFill>
              </a:rPr>
              <a:t>מעלים את ריכוז ה-</a:t>
            </a:r>
            <a:r>
              <a:rPr lang="en-US" kern="0" dirty="0">
                <a:solidFill>
                  <a:prstClr val="black"/>
                </a:solidFill>
              </a:rPr>
              <a:t>CO</a:t>
            </a:r>
            <a:r>
              <a:rPr lang="en-US" kern="0" baseline="-25000" dirty="0">
                <a:solidFill>
                  <a:prstClr val="black"/>
                </a:solidFill>
              </a:rPr>
              <a:t>2</a:t>
            </a:r>
            <a:r>
              <a:rPr lang="he-IL" kern="0" baseline="-25000" dirty="0">
                <a:solidFill>
                  <a:prstClr val="black"/>
                </a:solidFill>
              </a:rPr>
              <a:t> </a:t>
            </a:r>
            <a:r>
              <a:rPr lang="he-IL" kern="0" dirty="0">
                <a:solidFill>
                  <a:prstClr val="black"/>
                </a:solidFill>
              </a:rPr>
              <a:t>בעוצמות האור הגבוהות, ובודקים אם קצב התהליך עולה. </a:t>
            </a:r>
          </a:p>
        </p:txBody>
      </p:sp>
      <p:sp>
        <p:nvSpPr>
          <p:cNvPr id="12" name="TextBox 11"/>
          <p:cNvSpPr txBox="1"/>
          <p:nvPr/>
        </p:nvSpPr>
        <p:spPr>
          <a:xfrm>
            <a:off x="233363" y="496888"/>
            <a:ext cx="8482012" cy="2003425"/>
          </a:xfrm>
          <a:prstGeom prst="rect">
            <a:avLst/>
          </a:prstGeom>
          <a:noFill/>
          <a:ln w="22225">
            <a:noFill/>
          </a:ln>
          <a:effectLst>
            <a:outerShdw sx="101000" sy="101000" algn="ctr" rotWithShape="0">
              <a:sysClr val="window" lastClr="FFFFFF">
                <a:lumMod val="75000"/>
              </a:sysClr>
            </a:outerShdw>
          </a:effectLst>
        </p:spPr>
        <p:txBody>
          <a:bodyPr/>
          <a:lstStyle/>
          <a:p>
            <a:pPr algn="just" fontAlgn="auto">
              <a:lnSpc>
                <a:spcPct val="110000"/>
              </a:lnSpc>
              <a:spcBef>
                <a:spcPts val="0"/>
              </a:spcBef>
              <a:spcAft>
                <a:spcPts val="0"/>
              </a:spcAft>
              <a:defRPr/>
            </a:pPr>
            <a:r>
              <a:rPr lang="he-IL" u="sng" kern="0" dirty="0">
                <a:solidFill>
                  <a:srgbClr val="FF6600"/>
                </a:solidFill>
                <a:latin typeface="Arial"/>
                <a:cs typeface="Arial"/>
              </a:rPr>
              <a:t>גורם מגביל הוא הגורם הקובע את קצב התהליך</a:t>
            </a:r>
            <a:r>
              <a:rPr lang="he-IL" kern="0" dirty="0">
                <a:solidFill>
                  <a:srgbClr val="FF6600"/>
                </a:solidFill>
                <a:latin typeface="Arial"/>
                <a:cs typeface="Arial"/>
              </a:rPr>
              <a:t> (ובדרך כלל </a:t>
            </a:r>
            <a:r>
              <a:rPr lang="he-IL" kern="0" dirty="0">
                <a:solidFill>
                  <a:schemeClr val="accent3"/>
                </a:solidFill>
                <a:latin typeface="Arial"/>
                <a:cs typeface="Arial"/>
              </a:rPr>
              <a:t>הוא </a:t>
            </a:r>
            <a:r>
              <a:rPr lang="he-IL" kern="0" dirty="0">
                <a:solidFill>
                  <a:srgbClr val="FF6600"/>
                </a:solidFill>
                <a:latin typeface="Arial"/>
                <a:cs typeface="Arial"/>
              </a:rPr>
              <a:t>הגורם שכמותו מוגבלת).</a:t>
            </a:r>
          </a:p>
          <a:p>
            <a:pPr algn="just" fontAlgn="auto">
              <a:lnSpc>
                <a:spcPct val="110000"/>
              </a:lnSpc>
              <a:spcBef>
                <a:spcPts val="0"/>
              </a:spcBef>
              <a:spcAft>
                <a:spcPts val="0"/>
              </a:spcAft>
              <a:defRPr/>
            </a:pPr>
            <a:endParaRPr lang="he-IL" sz="800" u="sng" kern="0" dirty="0">
              <a:solidFill>
                <a:prstClr val="black"/>
              </a:solidFill>
              <a:latin typeface="Arial"/>
              <a:cs typeface="Arial"/>
            </a:endParaRPr>
          </a:p>
          <a:p>
            <a:pPr algn="just" fontAlgn="auto">
              <a:lnSpc>
                <a:spcPct val="110000"/>
              </a:lnSpc>
              <a:spcBef>
                <a:spcPts val="0"/>
              </a:spcBef>
              <a:spcAft>
                <a:spcPts val="0"/>
              </a:spcAft>
              <a:defRPr/>
            </a:pPr>
            <a:r>
              <a:rPr lang="he-IL" u="sng" kern="0" dirty="0">
                <a:solidFill>
                  <a:prstClr val="black"/>
                </a:solidFill>
                <a:latin typeface="Arial"/>
                <a:cs typeface="Arial"/>
              </a:rPr>
              <a:t>כיצד קובעים אם הגורם המתואר בציר  </a:t>
            </a:r>
            <a:r>
              <a:rPr lang="en-US" u="sng" kern="0" dirty="0">
                <a:solidFill>
                  <a:prstClr val="black"/>
                </a:solidFill>
                <a:latin typeface="Arial"/>
                <a:cs typeface="Arial"/>
              </a:rPr>
              <a:t>X</a:t>
            </a:r>
            <a:r>
              <a:rPr lang="he-IL" u="sng" kern="0" dirty="0">
                <a:solidFill>
                  <a:prstClr val="black"/>
                </a:solidFill>
                <a:latin typeface="Arial"/>
                <a:cs typeface="Arial"/>
              </a:rPr>
              <a:t> הוא הגורם המגביל</a:t>
            </a:r>
            <a:r>
              <a:rPr lang="he-IL" kern="0" dirty="0">
                <a:solidFill>
                  <a:prstClr val="black"/>
                </a:solidFill>
                <a:latin typeface="Arial"/>
                <a:cs typeface="Arial"/>
              </a:rPr>
              <a:t>?</a:t>
            </a:r>
          </a:p>
          <a:p>
            <a:pPr algn="just" fontAlgn="auto">
              <a:lnSpc>
                <a:spcPct val="110000"/>
              </a:lnSpc>
              <a:spcBef>
                <a:spcPts val="0"/>
              </a:spcBef>
              <a:spcAft>
                <a:spcPts val="0"/>
              </a:spcAft>
              <a:defRPr/>
            </a:pPr>
            <a:r>
              <a:rPr lang="he-IL" kern="0" dirty="0">
                <a:solidFill>
                  <a:prstClr val="black"/>
                </a:solidFill>
                <a:latin typeface="Arial"/>
                <a:cs typeface="Arial"/>
              </a:rPr>
              <a:t>כאשר בגרף יש </a:t>
            </a:r>
            <a:r>
              <a:rPr lang="he-IL" kern="0" dirty="0">
                <a:latin typeface="Arial"/>
                <a:cs typeface="Arial"/>
              </a:rPr>
              <a:t>קטעים אחדים, הגורם המגביל משתנה מקטע לקטע. יש לבדוק בכל קטע בנפרד:</a:t>
            </a:r>
          </a:p>
          <a:p>
            <a:pPr algn="just" fontAlgn="auto">
              <a:lnSpc>
                <a:spcPct val="110000"/>
              </a:lnSpc>
              <a:spcBef>
                <a:spcPts val="0"/>
              </a:spcBef>
              <a:spcAft>
                <a:spcPts val="0"/>
              </a:spcAft>
              <a:defRPr/>
            </a:pPr>
            <a:r>
              <a:rPr lang="he-IL" kern="0" dirty="0">
                <a:latin typeface="Arial"/>
                <a:cs typeface="Arial"/>
              </a:rPr>
              <a:t>אם הערכים בציר </a:t>
            </a:r>
            <a:r>
              <a:rPr lang="en-US" kern="0" dirty="0">
                <a:latin typeface="Arial"/>
                <a:cs typeface="Arial"/>
              </a:rPr>
              <a:t>X</a:t>
            </a:r>
            <a:r>
              <a:rPr lang="he-IL" kern="0" dirty="0">
                <a:latin typeface="Arial"/>
                <a:cs typeface="Arial"/>
              </a:rPr>
              <a:t> עולים וגם קצב התהליך עולה – הגורם שבציר </a:t>
            </a:r>
            <a:r>
              <a:rPr lang="en-US" kern="0" dirty="0">
                <a:latin typeface="Arial"/>
                <a:cs typeface="Arial"/>
              </a:rPr>
              <a:t>X</a:t>
            </a:r>
            <a:r>
              <a:rPr lang="he-IL" kern="0" dirty="0">
                <a:latin typeface="Arial"/>
                <a:cs typeface="Arial"/>
              </a:rPr>
              <a:t> הוא הגורם המגביל.</a:t>
            </a:r>
          </a:p>
          <a:p>
            <a:pPr algn="just" fontAlgn="auto">
              <a:lnSpc>
                <a:spcPct val="110000"/>
              </a:lnSpc>
              <a:spcBef>
                <a:spcPts val="0"/>
              </a:spcBef>
              <a:spcAft>
                <a:spcPts val="0"/>
              </a:spcAft>
              <a:defRPr/>
            </a:pPr>
            <a:r>
              <a:rPr lang="he-IL" kern="0" dirty="0">
                <a:latin typeface="Arial"/>
                <a:cs typeface="Arial"/>
              </a:rPr>
              <a:t>אם הערכים בציר </a:t>
            </a:r>
            <a:r>
              <a:rPr lang="en-US" kern="0" dirty="0">
                <a:latin typeface="Arial"/>
                <a:cs typeface="Arial"/>
              </a:rPr>
              <a:t>X</a:t>
            </a:r>
            <a:r>
              <a:rPr lang="he-IL" kern="0" dirty="0">
                <a:latin typeface="Arial"/>
                <a:cs typeface="Arial"/>
              </a:rPr>
              <a:t> עולים, אך קצב התהליך </a:t>
            </a:r>
            <a:r>
              <a:rPr lang="he-IL" u="sng" kern="0" dirty="0">
                <a:latin typeface="Arial"/>
                <a:cs typeface="Arial"/>
              </a:rPr>
              <a:t>אינו</a:t>
            </a:r>
            <a:r>
              <a:rPr lang="he-IL" kern="0" dirty="0">
                <a:latin typeface="Arial"/>
                <a:cs typeface="Arial"/>
              </a:rPr>
              <a:t> משתנה – הגורם שבציר </a:t>
            </a:r>
            <a:r>
              <a:rPr lang="en-US" kern="0" dirty="0">
                <a:latin typeface="Arial"/>
                <a:cs typeface="Arial"/>
              </a:rPr>
              <a:t>X</a:t>
            </a:r>
            <a:r>
              <a:rPr lang="he-IL" kern="0" dirty="0">
                <a:latin typeface="Arial"/>
                <a:cs typeface="Arial"/>
              </a:rPr>
              <a:t> אינו הגורם המגביל, אלא גורם אחר הוא הגורם המגביל.</a:t>
            </a:r>
          </a:p>
          <a:p>
            <a:pPr algn="just" fontAlgn="auto">
              <a:lnSpc>
                <a:spcPct val="110000"/>
              </a:lnSpc>
              <a:spcBef>
                <a:spcPts val="0"/>
              </a:spcBef>
              <a:spcAft>
                <a:spcPts val="0"/>
              </a:spcAft>
              <a:defRPr/>
            </a:pPr>
            <a:endParaRPr lang="he-IL" kern="0" dirty="0">
              <a:solidFill>
                <a:prstClr val="black"/>
              </a:solidFill>
              <a:latin typeface="Arial"/>
              <a:cs typeface="Arial"/>
            </a:endParaRPr>
          </a:p>
        </p:txBody>
      </p:sp>
      <p:sp>
        <p:nvSpPr>
          <p:cNvPr id="7" name="מלבן 6"/>
          <p:cNvSpPr/>
          <p:nvPr/>
        </p:nvSpPr>
        <p:spPr>
          <a:xfrm>
            <a:off x="971550" y="2522538"/>
            <a:ext cx="7712075" cy="1614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5" name="מלבן 14"/>
          <p:cNvSpPr/>
          <p:nvPr/>
        </p:nvSpPr>
        <p:spPr>
          <a:xfrm>
            <a:off x="107950" y="4629150"/>
            <a:ext cx="4032250" cy="8286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3"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6"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36</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81DB0CB-9724-455F-AD66-42BF2031A7D1}"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שאלות  15+16</a:t>
            </a:r>
            <a:endParaRPr lang="he-IL" sz="1800" dirty="0" smtClean="0"/>
          </a:p>
        </p:txBody>
      </p:sp>
      <p:sp>
        <p:nvSpPr>
          <p:cNvPr id="15" name="TextBox 14"/>
          <p:cNvSpPr txBox="1"/>
          <p:nvPr/>
        </p:nvSpPr>
        <p:spPr>
          <a:xfrm>
            <a:off x="160338" y="454025"/>
            <a:ext cx="8469312" cy="41544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15:</a:t>
            </a:r>
            <a:endParaRPr lang="he-IL" b="1" kern="0" dirty="0">
              <a:solidFill>
                <a:srgbClr val="1D4C72"/>
              </a:solidFill>
            </a:endParaRPr>
          </a:p>
          <a:p>
            <a:pPr fontAlgn="auto">
              <a:spcBef>
                <a:spcPts val="0"/>
              </a:spcBef>
              <a:spcAft>
                <a:spcPts val="0"/>
              </a:spcAft>
              <a:defRPr/>
            </a:pPr>
            <a:r>
              <a:rPr lang="he-IL" kern="0" dirty="0">
                <a:solidFill>
                  <a:srgbClr val="1D4C72"/>
                </a:solidFill>
              </a:rPr>
              <a:t>עיינו בשתי העקומות שלפניכם.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מה אפשר ללמוד מהעקומות? </a:t>
            </a:r>
            <a:endParaRPr lang="en-US" kern="0" dirty="0">
              <a:solidFill>
                <a:srgbClr val="1D4C72"/>
              </a:solidFill>
            </a:endParaRPr>
          </a:p>
          <a:p>
            <a:pPr fontAlgn="auto">
              <a:spcBef>
                <a:spcPts val="0"/>
              </a:spcBef>
              <a:spcAft>
                <a:spcPts val="0"/>
              </a:spcAft>
              <a:defRPr/>
            </a:pPr>
            <a:r>
              <a:rPr lang="he-IL" kern="0" dirty="0">
                <a:solidFill>
                  <a:srgbClr val="1D4C72"/>
                </a:solidFill>
              </a:rPr>
              <a:t>   א. בעוצמות אור גבוהות מ-10 יחידות, האור הוא גורם מגביל.</a:t>
            </a:r>
            <a:endParaRPr lang="en-US" kern="0" dirty="0">
              <a:solidFill>
                <a:srgbClr val="1D4C72"/>
              </a:solidFill>
            </a:endParaRPr>
          </a:p>
          <a:p>
            <a:pPr fontAlgn="auto">
              <a:spcBef>
                <a:spcPts val="0"/>
              </a:spcBef>
              <a:spcAft>
                <a:spcPts val="0"/>
              </a:spcAft>
              <a:defRPr/>
            </a:pPr>
            <a:r>
              <a:rPr lang="he-IL" kern="0" dirty="0">
                <a:solidFill>
                  <a:srgbClr val="1D4C72"/>
                </a:solidFill>
              </a:rPr>
              <a:t>   ב. הוספת </a:t>
            </a:r>
            <a:r>
              <a:rPr lang="en-US" kern="0" dirty="0">
                <a:solidFill>
                  <a:srgbClr val="1D4C72"/>
                </a:solidFill>
              </a:rPr>
              <a:t> </a:t>
            </a:r>
            <a:r>
              <a:rPr lang="en-US" sz="1500" b="1" kern="0" dirty="0">
                <a:solidFill>
                  <a:srgbClr val="1D4C72"/>
                </a:solidFill>
              </a:rPr>
              <a:t>CO</a:t>
            </a:r>
            <a:r>
              <a:rPr lang="en-US" sz="1100" b="1" kern="0" dirty="0">
                <a:solidFill>
                  <a:srgbClr val="1D4C72"/>
                </a:solidFill>
              </a:rPr>
              <a:t>2</a:t>
            </a:r>
            <a:r>
              <a:rPr lang="he-IL" kern="0" dirty="0">
                <a:solidFill>
                  <a:srgbClr val="1D4C72"/>
                </a:solidFill>
              </a:rPr>
              <a:t>תגביר את שיעור הפוטוסינתזה. </a:t>
            </a:r>
            <a:endParaRPr lang="en-US" kern="0" dirty="0">
              <a:solidFill>
                <a:srgbClr val="1D4C72"/>
              </a:solidFill>
            </a:endParaRPr>
          </a:p>
          <a:p>
            <a:pPr fontAlgn="auto">
              <a:spcBef>
                <a:spcPts val="0"/>
              </a:spcBef>
              <a:spcAft>
                <a:spcPts val="0"/>
              </a:spcAft>
              <a:defRPr/>
            </a:pPr>
            <a:r>
              <a:rPr lang="he-IL" kern="0" dirty="0">
                <a:solidFill>
                  <a:srgbClr val="1D4C72"/>
                </a:solidFill>
              </a:rPr>
              <a:t>   ג. בעוצמות אור גבוהות מ-2 יחידות, העלאת הטמפרטורה משפיעה על שיעור הפוטוסינתזה.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ד. בעוצמות אור נמוכות (2-0 יחידות), העלאת הטמפרטורה משפיעה על שיעור הפוטוסינתזה.</a:t>
            </a:r>
            <a:endParaRPr lang="en-US"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pic>
        <p:nvPicPr>
          <p:cNvPr id="63494" name="Picture 2"/>
          <p:cNvPicPr>
            <a:picLocks noChangeAspect="1" noChangeArrowheads="1"/>
          </p:cNvPicPr>
          <p:nvPr/>
        </p:nvPicPr>
        <p:blipFill>
          <a:blip r:embed="rId2" cstate="print"/>
          <a:srcRect/>
          <a:stretch>
            <a:fillRect/>
          </a:stretch>
        </p:blipFill>
        <p:spPr bwMode="auto">
          <a:xfrm>
            <a:off x="428625" y="930275"/>
            <a:ext cx="3000375" cy="2284413"/>
          </a:xfrm>
          <a:prstGeom prst="rect">
            <a:avLst/>
          </a:prstGeom>
          <a:noFill/>
          <a:ln w="9525">
            <a:noFill/>
            <a:miter lim="800000"/>
            <a:headEnd/>
            <a:tailEnd/>
          </a:ln>
        </p:spPr>
      </p:pic>
      <p:sp>
        <p:nvSpPr>
          <p:cNvPr id="7" name="TextBox 6"/>
          <p:cNvSpPr txBox="1"/>
          <p:nvPr/>
        </p:nvSpPr>
        <p:spPr>
          <a:xfrm>
            <a:off x="231775" y="5157788"/>
            <a:ext cx="8469313"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16:</a:t>
            </a:r>
            <a:endParaRPr lang="he-IL" b="1" kern="0" dirty="0">
              <a:solidFill>
                <a:srgbClr val="1D4C72"/>
              </a:solidFill>
            </a:endParaRPr>
          </a:p>
          <a:p>
            <a:pPr fontAlgn="auto">
              <a:spcBef>
                <a:spcPts val="0"/>
              </a:spcBef>
              <a:spcAft>
                <a:spcPts val="0"/>
              </a:spcAft>
              <a:defRPr/>
            </a:pPr>
            <a:r>
              <a:rPr lang="he-IL" kern="0" dirty="0">
                <a:solidFill>
                  <a:srgbClr val="1D4C72"/>
                </a:solidFill>
              </a:rPr>
              <a:t>מהו הגורם המגביל בשתי העקומות בעוצמות האור הנמוכות מ-2 יחידות?</a:t>
            </a: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37</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732B7F2-44D2-4946-8C7C-C435369EBECE}" type="slidenum">
              <a:rPr lang="he-IL" smtClean="0"/>
              <a:pPr fontAlgn="base">
                <a:spcBef>
                  <a:spcPct val="0"/>
                </a:spcBef>
                <a:spcAft>
                  <a:spcPct val="0"/>
                </a:spcAft>
                <a:defRPr/>
              </a:pPr>
              <a:t>38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תשובות</a:t>
            </a:r>
            <a:endParaRPr lang="he-IL" sz="1800" dirty="0" smtClean="0"/>
          </a:p>
        </p:txBody>
      </p:sp>
      <p:sp>
        <p:nvSpPr>
          <p:cNvPr id="15" name="TextBox 14"/>
          <p:cNvSpPr txBox="1"/>
          <p:nvPr/>
        </p:nvSpPr>
        <p:spPr>
          <a:xfrm>
            <a:off x="104775" y="485775"/>
            <a:ext cx="8469313" cy="41544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15:</a:t>
            </a:r>
            <a:endParaRPr lang="he-IL" b="1" kern="0" dirty="0">
              <a:solidFill>
                <a:srgbClr val="1D4C72"/>
              </a:solidFill>
            </a:endParaRPr>
          </a:p>
          <a:p>
            <a:pPr fontAlgn="auto">
              <a:spcBef>
                <a:spcPts val="0"/>
              </a:spcBef>
              <a:spcAft>
                <a:spcPts val="0"/>
              </a:spcAft>
              <a:defRPr/>
            </a:pPr>
            <a:r>
              <a:rPr lang="he-IL" kern="0" dirty="0">
                <a:solidFill>
                  <a:srgbClr val="1D4C72"/>
                </a:solidFill>
              </a:rPr>
              <a:t>עיינו בשתי העקומות שלפניכם.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מה אפשר ללמוד מהעקומות? </a:t>
            </a:r>
            <a:endParaRPr lang="en-US" kern="0" dirty="0">
              <a:solidFill>
                <a:srgbClr val="1D4C72"/>
              </a:solidFill>
            </a:endParaRPr>
          </a:p>
          <a:p>
            <a:pPr fontAlgn="auto">
              <a:spcBef>
                <a:spcPts val="0"/>
              </a:spcBef>
              <a:spcAft>
                <a:spcPts val="0"/>
              </a:spcAft>
              <a:defRPr/>
            </a:pPr>
            <a:r>
              <a:rPr lang="he-IL" kern="0" dirty="0">
                <a:solidFill>
                  <a:srgbClr val="1D4C72"/>
                </a:solidFill>
              </a:rPr>
              <a:t>   א. בעוצמות אור גבוהות מ-10 יחידות, האור הוא גורם מגביל.</a:t>
            </a:r>
            <a:endParaRPr lang="en-US" kern="0" dirty="0">
              <a:solidFill>
                <a:srgbClr val="1D4C72"/>
              </a:solidFill>
            </a:endParaRPr>
          </a:p>
          <a:p>
            <a:pPr fontAlgn="auto">
              <a:spcBef>
                <a:spcPts val="0"/>
              </a:spcBef>
              <a:spcAft>
                <a:spcPts val="0"/>
              </a:spcAft>
              <a:defRPr/>
            </a:pPr>
            <a:r>
              <a:rPr lang="he-IL" kern="0" dirty="0">
                <a:solidFill>
                  <a:srgbClr val="1D4C72"/>
                </a:solidFill>
              </a:rPr>
              <a:t>   ב. הוספת </a:t>
            </a:r>
            <a:r>
              <a:rPr lang="en-US" kern="0" dirty="0">
                <a:solidFill>
                  <a:srgbClr val="1D4C72"/>
                </a:solidFill>
              </a:rPr>
              <a:t> </a:t>
            </a:r>
            <a:r>
              <a:rPr lang="en-US" sz="1500" b="1" kern="0" dirty="0">
                <a:solidFill>
                  <a:srgbClr val="1D4C72"/>
                </a:solidFill>
              </a:rPr>
              <a:t>CO</a:t>
            </a:r>
            <a:r>
              <a:rPr lang="en-US" sz="1100" b="1" kern="0" dirty="0">
                <a:solidFill>
                  <a:srgbClr val="1D4C72"/>
                </a:solidFill>
              </a:rPr>
              <a:t>2</a:t>
            </a:r>
            <a:r>
              <a:rPr lang="he-IL" kern="0" dirty="0">
                <a:solidFill>
                  <a:srgbClr val="1D4C72"/>
                </a:solidFill>
              </a:rPr>
              <a:t>תגביר את שיעור הפוטוסינתזה. </a:t>
            </a:r>
            <a:endParaRPr lang="en-US" kern="0" dirty="0">
              <a:solidFill>
                <a:srgbClr val="1D4C72"/>
              </a:solidFill>
            </a:endParaRPr>
          </a:p>
          <a:p>
            <a:pPr fontAlgn="auto">
              <a:spcBef>
                <a:spcPts val="0"/>
              </a:spcBef>
              <a:spcAft>
                <a:spcPts val="0"/>
              </a:spcAft>
              <a:defRPr/>
            </a:pPr>
            <a:r>
              <a:rPr lang="he-IL" kern="0" dirty="0">
                <a:solidFill>
                  <a:srgbClr val="1D4C72"/>
                </a:solidFill>
              </a:rPr>
              <a:t>   ג. בעוצמות אור גבוהות מ-2 יחידות, העלאת הטמפרטורה משפיעה על שיעור הפוטוסינתזה.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ד. בעוצמות אור נמוכות (2-0 יחידות), העלאת הטמפרטורה משפיעה על שיעור הפוטוסינתזה.</a:t>
            </a:r>
            <a:endParaRPr lang="en-US"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pic>
        <p:nvPicPr>
          <p:cNvPr id="64518" name="Picture 2"/>
          <p:cNvPicPr>
            <a:picLocks noChangeAspect="1" noChangeArrowheads="1"/>
          </p:cNvPicPr>
          <p:nvPr/>
        </p:nvPicPr>
        <p:blipFill>
          <a:blip r:embed="rId2" cstate="print"/>
          <a:srcRect/>
          <a:stretch>
            <a:fillRect/>
          </a:stretch>
        </p:blipFill>
        <p:spPr bwMode="auto">
          <a:xfrm>
            <a:off x="428625" y="930275"/>
            <a:ext cx="3000375" cy="2284413"/>
          </a:xfrm>
          <a:prstGeom prst="rect">
            <a:avLst/>
          </a:prstGeom>
          <a:noFill/>
          <a:ln w="9525">
            <a:noFill/>
            <a:miter lim="800000"/>
            <a:headEnd/>
            <a:tailEnd/>
          </a:ln>
        </p:spPr>
      </p:pic>
      <p:sp>
        <p:nvSpPr>
          <p:cNvPr id="12" name="Rectangle 12"/>
          <p:cNvSpPr/>
          <p:nvPr/>
        </p:nvSpPr>
        <p:spPr>
          <a:xfrm>
            <a:off x="331788" y="4498975"/>
            <a:ext cx="8286750" cy="5842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משפט ג'</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lumMod val="65000"/>
                  <a:lumOff val="35000"/>
                </a:sysClr>
              </a:solidFill>
              <a:latin typeface="Arial"/>
              <a:cs typeface="Arial"/>
            </a:endParaRPr>
          </a:p>
        </p:txBody>
      </p:sp>
      <p:sp>
        <p:nvSpPr>
          <p:cNvPr id="2" name="מלבן 1"/>
          <p:cNvSpPr/>
          <p:nvPr/>
        </p:nvSpPr>
        <p:spPr>
          <a:xfrm>
            <a:off x="7419975" y="5202238"/>
            <a:ext cx="1136650" cy="368300"/>
          </a:xfrm>
          <a:prstGeom prst="rect">
            <a:avLst/>
          </a:prstGeom>
        </p:spPr>
        <p:txBody>
          <a:bodyPr wrap="none">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16:</a:t>
            </a:r>
            <a:endParaRPr lang="he-IL" b="1" kern="0" dirty="0">
              <a:solidFill>
                <a:srgbClr val="1D4C72"/>
              </a:solidFill>
            </a:endParaRPr>
          </a:p>
        </p:txBody>
      </p:sp>
      <p:sp>
        <p:nvSpPr>
          <p:cNvPr id="9" name="Rectangle 12"/>
          <p:cNvSpPr/>
          <p:nvPr/>
        </p:nvSpPr>
        <p:spPr>
          <a:xfrm>
            <a:off x="311150" y="5584825"/>
            <a:ext cx="8286750" cy="10128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הגורם המגביל בשתי העקומות בעוצמות אור של עד 2 יחידות הוא עוצמת האור. (ככל שעוצמת האור עולה קצב התהליך עולה).</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lumMod val="65000"/>
                  <a:lumOff val="35000"/>
                </a:sysClr>
              </a:solidFill>
              <a:latin typeface="Arial"/>
              <a:cs typeface="Arial"/>
            </a:endParaRPr>
          </a:p>
        </p:txBody>
      </p:sp>
      <p:sp>
        <p:nvSpPr>
          <p:cNvPr id="10"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txBox="1">
            <a:spLocks/>
          </p:cNvSpPr>
          <p:nvPr/>
        </p:nvSpPr>
        <p:spPr bwMode="auto">
          <a:xfrm>
            <a:off x="269167"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38</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6017DFF-C5DD-4187-948E-F43F22E7F949}" type="slidenum">
              <a:rPr lang="he-IL" smtClean="0"/>
              <a:pPr fontAlgn="base">
                <a:spcBef>
                  <a:spcPct val="0"/>
                </a:spcBef>
                <a:spcAft>
                  <a:spcPct val="0"/>
                </a:spcAft>
                <a:defRPr/>
              </a:pPr>
              <a:t>39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17: השפעת ריכוז הפחמן הדו-חמצני על קצב הפוטוסינתזה</a:t>
            </a:r>
            <a:endParaRPr lang="he-IL" sz="1800" dirty="0" smtClean="0"/>
          </a:p>
        </p:txBody>
      </p:sp>
      <p:sp>
        <p:nvSpPr>
          <p:cNvPr id="8" name="TextBox 7"/>
          <p:cNvSpPr txBox="1"/>
          <p:nvPr/>
        </p:nvSpPr>
        <p:spPr>
          <a:xfrm>
            <a:off x="539750" y="692150"/>
            <a:ext cx="8183563" cy="2170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17:</a:t>
            </a:r>
            <a:endParaRPr lang="he-IL" b="1" kern="0" dirty="0">
              <a:solidFill>
                <a:srgbClr val="1D4C72"/>
              </a:solidFill>
            </a:endParaRPr>
          </a:p>
          <a:p>
            <a:pPr fontAlgn="auto">
              <a:lnSpc>
                <a:spcPct val="110000"/>
              </a:lnSpc>
              <a:spcBef>
                <a:spcPts val="0"/>
              </a:spcBef>
              <a:spcAft>
                <a:spcPts val="0"/>
              </a:spcAft>
              <a:defRPr/>
            </a:pPr>
            <a:r>
              <a:rPr lang="he-IL" kern="0" dirty="0">
                <a:solidFill>
                  <a:schemeClr val="tx2"/>
                </a:solidFill>
              </a:rPr>
              <a:t>בדקו בניסוי את השפעת ריכוז ה-</a:t>
            </a:r>
            <a:r>
              <a:rPr lang="en-US" kern="0" dirty="0">
                <a:solidFill>
                  <a:schemeClr val="tx2"/>
                </a:solidFill>
              </a:rPr>
              <a:t>CO</a:t>
            </a:r>
            <a:r>
              <a:rPr lang="en-US" kern="0" baseline="-25000" dirty="0">
                <a:solidFill>
                  <a:schemeClr val="tx2"/>
                </a:solidFill>
              </a:rPr>
              <a:t>2 </a:t>
            </a:r>
            <a:r>
              <a:rPr lang="he-IL" kern="0" dirty="0">
                <a:solidFill>
                  <a:schemeClr val="tx2"/>
                </a:solidFill>
              </a:rPr>
              <a:t> על קצב הפוטוסינתזה.</a:t>
            </a:r>
          </a:p>
          <a:p>
            <a:pPr fontAlgn="auto">
              <a:lnSpc>
                <a:spcPct val="110000"/>
              </a:lnSpc>
              <a:spcBef>
                <a:spcPts val="0"/>
              </a:spcBef>
              <a:spcAft>
                <a:spcPts val="0"/>
              </a:spcAft>
              <a:defRPr/>
            </a:pPr>
            <a:r>
              <a:rPr lang="he-IL" kern="0" dirty="0">
                <a:solidFill>
                  <a:schemeClr val="tx2"/>
                </a:solidFill>
              </a:rPr>
              <a:t>התוצאות מתוארות בגרף הבא: </a:t>
            </a:r>
          </a:p>
          <a:p>
            <a:pPr fontAlgn="auto">
              <a:lnSpc>
                <a:spcPct val="110000"/>
              </a:lnSpc>
              <a:spcBef>
                <a:spcPts val="0"/>
              </a:spcBef>
              <a:spcAft>
                <a:spcPts val="0"/>
              </a:spcAft>
              <a:defRPr/>
            </a:pPr>
            <a:r>
              <a:rPr lang="he-IL" kern="0" dirty="0">
                <a:solidFill>
                  <a:schemeClr val="tx2"/>
                </a:solidFill>
              </a:rPr>
              <a:t>א. תנו שמות לצירים.</a:t>
            </a:r>
          </a:p>
          <a:p>
            <a:pPr fontAlgn="auto">
              <a:lnSpc>
                <a:spcPct val="110000"/>
              </a:lnSpc>
              <a:spcBef>
                <a:spcPts val="0"/>
              </a:spcBef>
              <a:spcAft>
                <a:spcPts val="0"/>
              </a:spcAft>
              <a:defRPr/>
            </a:pPr>
            <a:r>
              <a:rPr lang="he-IL" kern="0" dirty="0">
                <a:solidFill>
                  <a:schemeClr val="tx2"/>
                </a:solidFill>
              </a:rPr>
              <a:t>ב. הסבירו את התוצאות, וציינו את הגורמים המגבילים בשני חלקי הגרף.</a:t>
            </a:r>
          </a:p>
          <a:p>
            <a:pPr fontAlgn="auto">
              <a:lnSpc>
                <a:spcPct val="110000"/>
              </a:lnSpc>
              <a:spcBef>
                <a:spcPts val="0"/>
              </a:spcBef>
              <a:spcAft>
                <a:spcPts val="0"/>
              </a:spcAft>
              <a:defRPr/>
            </a:pPr>
            <a:endParaRPr lang="he-IL" kern="0" dirty="0">
              <a:solidFill>
                <a:schemeClr val="tx2"/>
              </a:solidFill>
            </a:endParaRPr>
          </a:p>
          <a:p>
            <a:pPr fontAlgn="auto">
              <a:spcBef>
                <a:spcPts val="0"/>
              </a:spcBef>
              <a:spcAft>
                <a:spcPts val="0"/>
              </a:spcAft>
              <a:defRPr/>
            </a:pPr>
            <a:endParaRPr lang="he-IL" b="1" kern="0" dirty="0">
              <a:solidFill>
                <a:schemeClr val="tx2"/>
              </a:solidFill>
            </a:endParaRPr>
          </a:p>
        </p:txBody>
      </p:sp>
      <p:pic>
        <p:nvPicPr>
          <p:cNvPr id="65542" name="Picture 7"/>
          <p:cNvPicPr>
            <a:picLocks noChangeAspect="1" noChangeArrowheads="1"/>
          </p:cNvPicPr>
          <p:nvPr/>
        </p:nvPicPr>
        <p:blipFill>
          <a:blip r:embed="rId2" cstate="print"/>
          <a:srcRect/>
          <a:stretch>
            <a:fillRect/>
          </a:stretch>
        </p:blipFill>
        <p:spPr bwMode="auto">
          <a:xfrm>
            <a:off x="3203575" y="3270250"/>
            <a:ext cx="3114675" cy="1981200"/>
          </a:xfrm>
          <a:prstGeom prst="rect">
            <a:avLst/>
          </a:prstGeom>
          <a:noFill/>
          <a:ln w="9525">
            <a:noFill/>
            <a:miter lim="800000"/>
            <a:headEnd/>
            <a:tailEnd/>
          </a:ln>
          <a:effectLst/>
        </p:spPr>
      </p:pic>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39</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מלבן 52"/>
          <p:cNvSpPr/>
          <p:nvPr/>
        </p:nvSpPr>
        <p:spPr>
          <a:xfrm>
            <a:off x="395536" y="2688704"/>
            <a:ext cx="8051552" cy="833959"/>
          </a:xfrm>
          <a:prstGeom prst="rect">
            <a:avLst/>
          </a:prstGeom>
          <a:solidFill>
            <a:schemeClr val="accent5">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50" name="מלבן 49"/>
          <p:cNvSpPr/>
          <p:nvPr/>
        </p:nvSpPr>
        <p:spPr>
          <a:xfrm>
            <a:off x="395536" y="1340768"/>
            <a:ext cx="8051552" cy="1347936"/>
          </a:xfrm>
          <a:prstGeom prst="rect">
            <a:avLst/>
          </a:prstGeom>
          <a:solidFill>
            <a:schemeClr val="accent5">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מלבן 1"/>
          <p:cNvSpPr/>
          <p:nvPr/>
        </p:nvSpPr>
        <p:spPr>
          <a:xfrm>
            <a:off x="395536" y="620688"/>
            <a:ext cx="8051552" cy="720080"/>
          </a:xfrm>
          <a:prstGeom prst="rect">
            <a:avLst/>
          </a:prstGeom>
          <a:solidFill>
            <a:schemeClr val="accent5">
              <a:alpha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תזכורת: מאפייני החומרים האורגניים</a:t>
            </a:r>
            <a:endParaRPr lang="he-IL" sz="1800" dirty="0" smtClean="0"/>
          </a:p>
        </p:txBody>
      </p:sp>
      <p:sp>
        <p:nvSpPr>
          <p:cNvPr id="10" name="TextBox 9"/>
          <p:cNvSpPr txBox="1"/>
          <p:nvPr/>
        </p:nvSpPr>
        <p:spPr>
          <a:xfrm>
            <a:off x="-20638" y="684213"/>
            <a:ext cx="8389938" cy="224313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חומרים אורגניים הם </a:t>
            </a:r>
            <a:r>
              <a:rPr lang="he-IL" kern="0" dirty="0">
                <a:solidFill>
                  <a:srgbClr val="FF6600"/>
                </a:solidFill>
              </a:rPr>
              <a:t>תרכובות פחמן, שבהן הפחמן קשור למימן </a:t>
            </a:r>
            <a:r>
              <a:rPr lang="he-IL" kern="0" dirty="0">
                <a:solidFill>
                  <a:prstClr val="black"/>
                </a:solidFill>
              </a:rPr>
              <a:t>ועל-פי-רב גם לחמצן.</a:t>
            </a:r>
          </a:p>
          <a:p>
            <a:pPr fontAlgn="auto">
              <a:spcBef>
                <a:spcPts val="0"/>
              </a:spcBef>
              <a:spcAft>
                <a:spcPts val="0"/>
              </a:spcAft>
              <a:defRPr/>
            </a:pPr>
            <a:r>
              <a:rPr lang="he-IL" kern="0" dirty="0">
                <a:solidFill>
                  <a:prstClr val="black"/>
                </a:solidFill>
              </a:rPr>
              <a:t>במקרים רבים חומר אורגני כולל גם אטומים נוספים כמו חנקן (</a:t>
            </a:r>
            <a:r>
              <a:rPr lang="en-US" kern="0" dirty="0">
                <a:solidFill>
                  <a:prstClr val="black"/>
                </a:solidFill>
              </a:rPr>
              <a:t>N</a:t>
            </a:r>
            <a:r>
              <a:rPr lang="he-IL" kern="0" dirty="0">
                <a:solidFill>
                  <a:prstClr val="black"/>
                </a:solidFill>
              </a:rPr>
              <a:t>). גופרית וזרחן </a:t>
            </a:r>
            <a:r>
              <a:rPr lang="en-US" kern="0" dirty="0">
                <a:solidFill>
                  <a:prstClr val="black"/>
                </a:solidFill>
              </a:rPr>
              <a:t>P)</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srgbClr val="FF6600"/>
                </a:solidFill>
              </a:rPr>
              <a:t>חומרים אורגניים הם מקור לאנרגיה- </a:t>
            </a:r>
            <a:r>
              <a:rPr lang="he-IL" kern="0" dirty="0">
                <a:solidFill>
                  <a:prstClr val="black"/>
                </a:solidFill>
              </a:rPr>
              <a:t>הם חומרי עתירי אנרגיה כימית, כשהם מתפרקים לחומרים פשוטים יותר נפלטת אנרגיה. זהו מקור האנרגיה של התאים.</a:t>
            </a:r>
          </a:p>
          <a:p>
            <a:pPr fontAlgn="auto">
              <a:spcBef>
                <a:spcPts val="0"/>
              </a:spcBef>
              <a:spcAft>
                <a:spcPts val="0"/>
              </a:spcAft>
              <a:defRPr/>
            </a:pPr>
            <a:r>
              <a:rPr lang="he-IL" kern="0" dirty="0">
                <a:solidFill>
                  <a:prstClr val="black"/>
                </a:solidFill>
              </a:rPr>
              <a:t>גם בחיי היומיום אנו משתמשים באנרגיה הנפלטת מפירוק חומרים אורגניים: גז הבישול</a:t>
            </a:r>
          </a:p>
          <a:p>
            <a:pPr fontAlgn="auto">
              <a:spcBef>
                <a:spcPts val="0"/>
              </a:spcBef>
              <a:spcAft>
                <a:spcPts val="0"/>
              </a:spcAft>
              <a:defRPr/>
            </a:pPr>
            <a:r>
              <a:rPr lang="he-IL" kern="0" dirty="0">
                <a:solidFill>
                  <a:prstClr val="black"/>
                </a:solidFill>
              </a:rPr>
              <a:t>במטבח ודלק במכוניות.</a:t>
            </a: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r>
              <a:rPr lang="he-IL" u="sng" kern="0" dirty="0">
                <a:solidFill>
                  <a:srgbClr val="FF6600"/>
                </a:solidFill>
              </a:rPr>
              <a:t>בטבע</a:t>
            </a:r>
            <a:r>
              <a:rPr lang="he-IL" kern="0" dirty="0">
                <a:solidFill>
                  <a:srgbClr val="FF6600"/>
                </a:solidFill>
              </a:rPr>
              <a:t> חומרים אורגניים נוצרים רק בתוך תאים של יצורים חיים  </a:t>
            </a:r>
            <a:r>
              <a:rPr lang="he-IL" kern="0" dirty="0">
                <a:solidFill>
                  <a:prstClr val="black"/>
                </a:solidFill>
              </a:rPr>
              <a:t>או עקב פעילותם.</a:t>
            </a:r>
          </a:p>
          <a:p>
            <a:pPr fontAlgn="auto">
              <a:spcBef>
                <a:spcPts val="0"/>
              </a:spcBef>
              <a:spcAft>
                <a:spcPts val="0"/>
              </a:spcAft>
              <a:defRPr/>
            </a:pPr>
            <a:r>
              <a:rPr lang="he-IL" kern="0" dirty="0">
                <a:solidFill>
                  <a:prstClr val="black"/>
                </a:solidFill>
              </a:rPr>
              <a:t> האדם יכול לייצר חומרים אורגניים סינתטיים  (לדוגמה: פלסטיק).</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4" name="TextBox 13"/>
          <p:cNvSpPr txBox="1"/>
          <p:nvPr/>
        </p:nvSpPr>
        <p:spPr>
          <a:xfrm>
            <a:off x="242888" y="3701976"/>
            <a:ext cx="3621087" cy="519112"/>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u="sng" dirty="0">
                <a:solidFill>
                  <a:prstClr val="black"/>
                </a:solidFill>
                <a:latin typeface="Arial"/>
                <a:cs typeface="Arial"/>
              </a:rPr>
              <a:t>דוגמה למולקולה של חומר אנאורגני</a:t>
            </a:r>
          </a:p>
        </p:txBody>
      </p:sp>
      <p:grpSp>
        <p:nvGrpSpPr>
          <p:cNvPr id="5" name="קבוצה 4"/>
          <p:cNvGrpSpPr/>
          <p:nvPr/>
        </p:nvGrpSpPr>
        <p:grpSpPr>
          <a:xfrm>
            <a:off x="630238" y="3684860"/>
            <a:ext cx="7280275" cy="2984500"/>
            <a:chOff x="630238" y="3522663"/>
            <a:chExt cx="7280275" cy="2984500"/>
          </a:xfrm>
        </p:grpSpPr>
        <p:sp>
          <p:nvSpPr>
            <p:cNvPr id="13" name="TextBox 12"/>
            <p:cNvSpPr txBox="1"/>
            <p:nvPr/>
          </p:nvSpPr>
          <p:spPr>
            <a:xfrm>
              <a:off x="2774950" y="5988050"/>
              <a:ext cx="45243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גלוקוז</a:t>
              </a:r>
              <a:r>
                <a:rPr lang="he-IL" dirty="0">
                  <a:solidFill>
                    <a:prstClr val="black"/>
                  </a:solidFill>
                  <a:latin typeface="Arial"/>
                  <a:cs typeface="Arial"/>
                </a:rPr>
                <a:t> (</a:t>
              </a:r>
              <a:r>
                <a:rPr lang="he-IL" baseline="-25000" dirty="0">
                  <a:solidFill>
                    <a:prstClr val="black"/>
                  </a:solidFill>
                  <a:latin typeface="Arial"/>
                  <a:cs typeface="Arial"/>
                </a:rPr>
                <a:t>6</a:t>
              </a:r>
              <a:r>
                <a:rPr lang="en-US" dirty="0">
                  <a:solidFill>
                    <a:prstClr val="black"/>
                  </a:solidFill>
                  <a:latin typeface="Arial"/>
                  <a:cs typeface="Arial"/>
                </a:rPr>
                <a:t>O</a:t>
              </a:r>
              <a:r>
                <a:rPr lang="he-IL" baseline="-25000" dirty="0">
                  <a:solidFill>
                    <a:prstClr val="black"/>
                  </a:solidFill>
                  <a:latin typeface="Arial"/>
                  <a:cs typeface="Arial"/>
                </a:rPr>
                <a:t>12</a:t>
              </a:r>
              <a:r>
                <a:rPr lang="en-US" dirty="0">
                  <a:solidFill>
                    <a:prstClr val="black"/>
                  </a:solidFill>
                  <a:latin typeface="Arial"/>
                  <a:cs typeface="Arial"/>
                </a:rPr>
                <a:t>H</a:t>
              </a:r>
              <a:r>
                <a:rPr lang="he-IL" baseline="-25000" dirty="0">
                  <a:solidFill>
                    <a:prstClr val="black"/>
                  </a:solidFill>
                  <a:latin typeface="Arial"/>
                  <a:cs typeface="Arial"/>
                </a:rPr>
                <a:t>6</a:t>
              </a:r>
              <a:r>
                <a:rPr lang="en-US" dirty="0">
                  <a:solidFill>
                    <a:prstClr val="black"/>
                  </a:solidFill>
                  <a:latin typeface="Arial"/>
                  <a:cs typeface="Arial"/>
                </a:rPr>
                <a:t>C</a:t>
              </a:r>
              <a:r>
                <a:rPr lang="he-IL" dirty="0">
                  <a:solidFill>
                    <a:prstClr val="black"/>
                  </a:solidFill>
                  <a:latin typeface="Arial"/>
                  <a:cs typeface="Arial"/>
                </a:rPr>
                <a:t>)</a:t>
              </a:r>
            </a:p>
          </p:txBody>
        </p:sp>
        <p:grpSp>
          <p:nvGrpSpPr>
            <p:cNvPr id="4" name="קבוצה 3"/>
            <p:cNvGrpSpPr/>
            <p:nvPr/>
          </p:nvGrpSpPr>
          <p:grpSpPr>
            <a:xfrm>
              <a:off x="630238" y="3522663"/>
              <a:ext cx="7280275" cy="2498725"/>
              <a:chOff x="630238" y="3522663"/>
              <a:chExt cx="7280275" cy="2498725"/>
            </a:xfrm>
          </p:grpSpPr>
          <p:sp>
            <p:nvSpPr>
              <p:cNvPr id="12" name="TextBox 11"/>
              <p:cNvSpPr txBox="1"/>
              <p:nvPr/>
            </p:nvSpPr>
            <p:spPr>
              <a:xfrm>
                <a:off x="4814888" y="3522663"/>
                <a:ext cx="3095625" cy="33178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דוגמה למולקולה של חומר אורגני</a:t>
                </a:r>
              </a:p>
            </p:txBody>
          </p:sp>
          <p:sp>
            <p:nvSpPr>
              <p:cNvPr id="18" name="TextBox 17"/>
              <p:cNvSpPr txBox="1"/>
              <p:nvPr/>
            </p:nvSpPr>
            <p:spPr>
              <a:xfrm>
                <a:off x="630238" y="4994275"/>
                <a:ext cx="2343150" cy="5207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מים</a:t>
                </a:r>
                <a:r>
                  <a:rPr lang="he-IL" dirty="0">
                    <a:solidFill>
                      <a:prstClr val="black"/>
                    </a:solidFill>
                    <a:latin typeface="Arial"/>
                    <a:cs typeface="Arial"/>
                  </a:rPr>
                  <a:t> – </a:t>
                </a:r>
                <a:r>
                  <a:rPr lang="en-US" dirty="0">
                    <a:solidFill>
                      <a:prstClr val="black"/>
                    </a:solidFill>
                    <a:latin typeface="Arial"/>
                    <a:cs typeface="Arial"/>
                  </a:rPr>
                  <a:t>H</a:t>
                </a:r>
                <a:r>
                  <a:rPr lang="en-US" sz="1200" dirty="0">
                    <a:solidFill>
                      <a:prstClr val="black"/>
                    </a:solidFill>
                    <a:latin typeface="Arial"/>
                    <a:cs typeface="Arial"/>
                  </a:rPr>
                  <a:t>2</a:t>
                </a:r>
                <a:r>
                  <a:rPr lang="en-US" dirty="0">
                    <a:solidFill>
                      <a:prstClr val="black"/>
                    </a:solidFill>
                    <a:latin typeface="Arial"/>
                    <a:cs typeface="Arial"/>
                  </a:rPr>
                  <a:t>O</a:t>
                </a:r>
                <a:endParaRPr lang="he-IL" dirty="0">
                  <a:solidFill>
                    <a:prstClr val="black"/>
                  </a:solidFill>
                  <a:latin typeface="Arial"/>
                  <a:cs typeface="Arial"/>
                </a:endParaRPr>
              </a:p>
            </p:txBody>
          </p:sp>
          <p:grpSp>
            <p:nvGrpSpPr>
              <p:cNvPr id="27667" name="קבוצה 28"/>
              <p:cNvGrpSpPr>
                <a:grpSpLocks/>
              </p:cNvGrpSpPr>
              <p:nvPr/>
            </p:nvGrpSpPr>
            <p:grpSpPr bwMode="auto">
              <a:xfrm>
                <a:off x="1328738" y="4305300"/>
                <a:ext cx="1390650" cy="741363"/>
                <a:chOff x="2246737" y="3857616"/>
                <a:chExt cx="1388329" cy="741053"/>
              </a:xfrm>
            </p:grpSpPr>
            <p:sp>
              <p:nvSpPr>
                <p:cNvPr id="15" name="TextBox 14"/>
                <p:cNvSpPr txBox="1"/>
                <p:nvPr/>
              </p:nvSpPr>
              <p:spPr>
                <a:xfrm>
                  <a:off x="2246737" y="3857616"/>
                  <a:ext cx="470700"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6" name="TextBox 15"/>
                <p:cNvSpPr txBox="1"/>
                <p:nvPr/>
              </p:nvSpPr>
              <p:spPr>
                <a:xfrm>
                  <a:off x="3164365" y="3936958"/>
                  <a:ext cx="470701"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7" name="TextBox 16"/>
                <p:cNvSpPr txBox="1"/>
                <p:nvPr/>
              </p:nvSpPr>
              <p:spPr>
                <a:xfrm>
                  <a:off x="2639780" y="4079773"/>
                  <a:ext cx="472285"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22" name="מחבר ישר 21"/>
                <p:cNvCxnSpPr/>
                <p:nvPr/>
              </p:nvCxnSpPr>
              <p:spPr>
                <a:xfrm flipH="1">
                  <a:off x="3055011" y="4167050"/>
                  <a:ext cx="345497" cy="8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a:off x="2598574" y="4067078"/>
                  <a:ext cx="236142" cy="1539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668" name="קבוצה 1"/>
              <p:cNvGrpSpPr>
                <a:grpSpLocks/>
              </p:cNvGrpSpPr>
              <p:nvPr/>
            </p:nvGrpSpPr>
            <p:grpSpPr bwMode="auto">
              <a:xfrm>
                <a:off x="4943475" y="3925888"/>
                <a:ext cx="2662238" cy="2095500"/>
                <a:chOff x="4891869" y="4095482"/>
                <a:chExt cx="2661852" cy="2095195"/>
              </a:xfrm>
            </p:grpSpPr>
            <p:grpSp>
              <p:nvGrpSpPr>
                <p:cNvPr id="27680" name="קבוצה 7187"/>
                <p:cNvGrpSpPr>
                  <a:grpSpLocks/>
                </p:cNvGrpSpPr>
                <p:nvPr/>
              </p:nvGrpSpPr>
              <p:grpSpPr bwMode="auto">
                <a:xfrm>
                  <a:off x="4891869" y="4095482"/>
                  <a:ext cx="2661852" cy="2095195"/>
                  <a:chOff x="5755759" y="3056776"/>
                  <a:chExt cx="2661907" cy="2095846"/>
                </a:xfrm>
              </p:grpSpPr>
              <p:sp>
                <p:nvSpPr>
                  <p:cNvPr id="7" name="TextBox 6"/>
                  <p:cNvSpPr txBox="1"/>
                  <p:nvPr/>
                </p:nvSpPr>
                <p:spPr>
                  <a:xfrm>
                    <a:off x="7424015" y="3876061"/>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8" name="TextBox 7"/>
                  <p:cNvSpPr txBox="1"/>
                  <p:nvPr/>
                </p:nvSpPr>
                <p:spPr>
                  <a:xfrm>
                    <a:off x="6482744" y="3571211"/>
                    <a:ext cx="471429"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9" name="TextBox 8"/>
                  <p:cNvSpPr txBox="1"/>
                  <p:nvPr/>
                </p:nvSpPr>
                <p:spPr>
                  <a:xfrm>
                    <a:off x="6962109" y="3547394"/>
                    <a:ext cx="471429"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11" name="TextBox 10"/>
                  <p:cNvSpPr txBox="1"/>
                  <p:nvPr/>
                </p:nvSpPr>
                <p:spPr>
                  <a:xfrm>
                    <a:off x="6117664" y="3826840"/>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3" name="מחבר ישר 2"/>
                  <p:cNvCxnSpPr/>
                  <p:nvPr/>
                </p:nvCxnSpPr>
                <p:spPr>
                  <a:xfrm flipH="1" flipV="1">
                    <a:off x="7349411" y="3795085"/>
                    <a:ext cx="306350" cy="230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H="1">
                    <a:off x="6854172" y="3699819"/>
                    <a:ext cx="3317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a:off x="6504966" y="3758567"/>
                    <a:ext cx="222222" cy="196883"/>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27188" y="4633423"/>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8" name="TextBox 37"/>
                  <p:cNvSpPr txBox="1"/>
                  <p:nvPr/>
                </p:nvSpPr>
                <p:spPr>
                  <a:xfrm>
                    <a:off x="5755759" y="3345749"/>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9" name="TextBox 38"/>
                  <p:cNvSpPr txBox="1"/>
                  <p:nvPr/>
                </p:nvSpPr>
                <p:spPr>
                  <a:xfrm>
                    <a:off x="7620840" y="3056776"/>
                    <a:ext cx="469842" cy="51761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solidFill>
                        <a:prstClr val="black"/>
                      </a:solidFill>
                      <a:latin typeface="Arial"/>
                      <a:cs typeface="Arial"/>
                    </a:endParaRPr>
                  </a:p>
                </p:txBody>
              </p:sp>
              <p:sp>
                <p:nvSpPr>
                  <p:cNvPr id="41" name="TextBox 40"/>
                  <p:cNvSpPr txBox="1"/>
                  <p:nvPr/>
                </p:nvSpPr>
                <p:spPr>
                  <a:xfrm>
                    <a:off x="7946237" y="3529929"/>
                    <a:ext cx="471429"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7176" name="מחבר ישר 7175"/>
                  <p:cNvCxnSpPr/>
                  <p:nvPr/>
                </p:nvCxnSpPr>
                <p:spPr>
                  <a:xfrm flipH="1" flipV="1">
                    <a:off x="6482744" y="4111050"/>
                    <a:ext cx="236509" cy="234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H="1" flipV="1">
                    <a:off x="6144649" y="3669652"/>
                    <a:ext cx="207936" cy="276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V="1">
                    <a:off x="6808141" y="3317169"/>
                    <a:ext cx="0" cy="36994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מחבר ישר 41"/>
                <p:cNvCxnSpPr/>
                <p:nvPr/>
              </p:nvCxnSpPr>
              <p:spPr bwMode="auto">
                <a:xfrm flipV="1">
                  <a:off x="6485488" y="5157364"/>
                  <a:ext cx="393643" cy="219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bwMode="auto">
                <a:xfrm flipH="1" flipV="1">
                  <a:off x="5969626" y="5454184"/>
                  <a:ext cx="187298"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bwMode="auto">
                <a:xfrm flipV="1">
                  <a:off x="6421997" y="5487516"/>
                  <a:ext cx="0"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bwMode="auto">
                <a:xfrm flipV="1">
                  <a:off x="5134722" y="5114509"/>
                  <a:ext cx="330152" cy="19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bwMode="auto">
                <a:xfrm flipH="1">
                  <a:off x="5618839" y="5455771"/>
                  <a:ext cx="236504" cy="260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bwMode="auto">
                <a:xfrm flipH="1">
                  <a:off x="5991847" y="5376408"/>
                  <a:ext cx="32856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bwMode="auto">
              <a:xfrm>
                <a:off x="5548313" y="3949700"/>
                <a:ext cx="12604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CH</a:t>
                </a:r>
                <a:r>
                  <a:rPr lang="en-US" baseline="-25000" dirty="0">
                    <a:solidFill>
                      <a:prstClr val="black"/>
                    </a:solidFill>
                    <a:latin typeface="Arial"/>
                    <a:cs typeface="Arial"/>
                  </a:rPr>
                  <a:t>2</a:t>
                </a:r>
                <a:r>
                  <a:rPr lang="en-US" dirty="0">
                    <a:solidFill>
                      <a:prstClr val="black"/>
                    </a:solidFill>
                    <a:latin typeface="Arial"/>
                    <a:cs typeface="Arial"/>
                  </a:rPr>
                  <a:t>OH</a:t>
                </a:r>
                <a:endParaRPr lang="he-IL" dirty="0">
                  <a:solidFill>
                    <a:prstClr val="black"/>
                  </a:solidFill>
                  <a:latin typeface="Arial"/>
                  <a:cs typeface="Arial"/>
                </a:endParaRPr>
              </a:p>
            </p:txBody>
          </p:sp>
          <p:sp>
            <p:nvSpPr>
              <p:cNvPr id="70" name="TextBox 69"/>
              <p:cNvSpPr txBox="1"/>
              <p:nvPr/>
            </p:nvSpPr>
            <p:spPr bwMode="auto">
              <a:xfrm>
                <a:off x="5332413" y="5467350"/>
                <a:ext cx="6889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sp>
            <p:nvSpPr>
              <p:cNvPr id="71" name="TextBox 70"/>
              <p:cNvSpPr txBox="1"/>
              <p:nvPr/>
            </p:nvSpPr>
            <p:spPr bwMode="auto">
              <a:xfrm>
                <a:off x="6142038" y="5487988"/>
                <a:ext cx="6889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nvGrpSpPr>
              <p:cNvPr id="27672" name="קבוצה 7168"/>
              <p:cNvGrpSpPr>
                <a:grpSpLocks/>
              </p:cNvGrpSpPr>
              <p:nvPr/>
            </p:nvGrpSpPr>
            <p:grpSpPr bwMode="auto">
              <a:xfrm>
                <a:off x="4864100" y="4416425"/>
                <a:ext cx="2914650" cy="1206500"/>
                <a:chOff x="4864511" y="4416425"/>
                <a:chExt cx="2914407" cy="1207089"/>
              </a:xfrm>
            </p:grpSpPr>
            <p:sp>
              <p:nvSpPr>
                <p:cNvPr id="51" name="TextBox 50"/>
                <p:cNvSpPr txBox="1"/>
                <p:nvPr/>
              </p:nvSpPr>
              <p:spPr bwMode="auto">
                <a:xfrm>
                  <a:off x="5728039" y="5029499"/>
                  <a:ext cx="400017" cy="4590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2" name="TextBox 51"/>
                <p:cNvSpPr txBox="1"/>
                <p:nvPr/>
              </p:nvSpPr>
              <p:spPr bwMode="auto">
                <a:xfrm>
                  <a:off x="6137580" y="5026323"/>
                  <a:ext cx="469861"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62" name="TextBox 61"/>
                <p:cNvSpPr txBox="1"/>
                <p:nvPr/>
              </p:nvSpPr>
              <p:spPr bwMode="auto">
                <a:xfrm>
                  <a:off x="4864511" y="5097795"/>
                  <a:ext cx="688918" cy="51936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cxnSp>
              <p:nvCxnSpPr>
                <p:cNvPr id="64" name="מחבר ישר 63"/>
                <p:cNvCxnSpPr/>
                <p:nvPr/>
              </p:nvCxnSpPr>
              <p:spPr bwMode="auto">
                <a:xfrm flipH="1" flipV="1">
                  <a:off x="7064603" y="5046971"/>
                  <a:ext cx="304775" cy="228712"/>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bwMode="auto">
                <a:xfrm>
                  <a:off x="6150279" y="4416425"/>
                  <a:ext cx="471449"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67" name="מחבר ישר 66"/>
                <p:cNvCxnSpPr/>
                <p:nvPr/>
              </p:nvCxnSpPr>
              <p:spPr bwMode="auto">
                <a:xfrm flipV="1">
                  <a:off x="6969361" y="4657843"/>
                  <a:ext cx="330172" cy="19377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bwMode="auto">
                <a:xfrm>
                  <a:off x="7090000" y="5104149"/>
                  <a:ext cx="688918" cy="51936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grpSp>
      </p:grpSp>
      <p:sp>
        <p:nvSpPr>
          <p:cNvPr id="54"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5" name="Slide Number Placeholder 8"/>
          <p:cNvSpPr txBox="1">
            <a:spLocks/>
          </p:cNvSpPr>
          <p:nvPr/>
        </p:nvSpPr>
        <p:spPr bwMode="auto">
          <a:xfrm>
            <a:off x="197159" y="6237312"/>
            <a:ext cx="32695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4</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AFF19D-FB03-4F51-B7B9-1E50284F0140}" type="slidenum">
              <a:rPr lang="he-IL" smtClean="0"/>
              <a:pPr fontAlgn="base">
                <a:spcBef>
                  <a:spcPct val="0"/>
                </a:spcBef>
                <a:spcAft>
                  <a:spcPct val="0"/>
                </a:spcAft>
                <a:defRPr/>
              </a:pPr>
              <a:t>40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544513" y="522288"/>
            <a:ext cx="8183562" cy="12827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17:</a:t>
            </a:r>
            <a:endParaRPr lang="he-IL" b="1" kern="0" dirty="0">
              <a:solidFill>
                <a:srgbClr val="1D4C72"/>
              </a:solidFill>
            </a:endParaRPr>
          </a:p>
          <a:p>
            <a:pPr fontAlgn="auto">
              <a:lnSpc>
                <a:spcPct val="110000"/>
              </a:lnSpc>
              <a:spcBef>
                <a:spcPts val="0"/>
              </a:spcBef>
              <a:spcAft>
                <a:spcPts val="0"/>
              </a:spcAft>
              <a:defRPr/>
            </a:pPr>
            <a:r>
              <a:rPr lang="he-IL" kern="0" dirty="0">
                <a:solidFill>
                  <a:schemeClr val="tx2"/>
                </a:solidFill>
              </a:rPr>
              <a:t>בניסוי בדקו את השפעת ריכוז ה- </a:t>
            </a:r>
            <a:r>
              <a:rPr lang="en-US" sz="1500" b="1" kern="0" dirty="0">
                <a:solidFill>
                  <a:schemeClr val="tx2"/>
                </a:solidFill>
              </a:rPr>
              <a:t>CO</a:t>
            </a:r>
            <a:r>
              <a:rPr lang="en-US" sz="1100" b="1" kern="0" dirty="0">
                <a:solidFill>
                  <a:schemeClr val="tx2"/>
                </a:solidFill>
              </a:rPr>
              <a:t>2 </a:t>
            </a:r>
            <a:r>
              <a:rPr lang="he-IL" kern="0" dirty="0">
                <a:solidFill>
                  <a:schemeClr val="tx2"/>
                </a:solidFill>
              </a:rPr>
              <a:t>על קצב הפוטוסינתזה.</a:t>
            </a:r>
            <a:endParaRPr lang="en-US" kern="0" dirty="0">
              <a:solidFill>
                <a:schemeClr val="tx2"/>
              </a:solidFill>
            </a:endParaRPr>
          </a:p>
          <a:p>
            <a:pPr fontAlgn="auto">
              <a:lnSpc>
                <a:spcPct val="110000"/>
              </a:lnSpc>
              <a:spcBef>
                <a:spcPts val="0"/>
              </a:spcBef>
              <a:spcAft>
                <a:spcPts val="0"/>
              </a:spcAft>
              <a:defRPr/>
            </a:pPr>
            <a:r>
              <a:rPr lang="he-IL" kern="0" dirty="0">
                <a:solidFill>
                  <a:schemeClr val="tx2"/>
                </a:solidFill>
              </a:rPr>
              <a:t>התוצאות מתוארות בגרף הבא: </a:t>
            </a:r>
          </a:p>
          <a:p>
            <a:pPr fontAlgn="auto">
              <a:lnSpc>
                <a:spcPct val="110000"/>
              </a:lnSpc>
              <a:spcBef>
                <a:spcPts val="0"/>
              </a:spcBef>
              <a:spcAft>
                <a:spcPts val="0"/>
              </a:spcAft>
              <a:defRPr/>
            </a:pPr>
            <a:r>
              <a:rPr lang="he-IL" kern="0" dirty="0">
                <a:solidFill>
                  <a:schemeClr val="tx2"/>
                </a:solidFill>
              </a:rPr>
              <a:t>הסבירו את התוצאות, וציינו את הגורמים המגבילים בשני חלקי הגרף.</a:t>
            </a:r>
          </a:p>
        </p:txBody>
      </p:sp>
      <p:sp>
        <p:nvSpPr>
          <p:cNvPr id="9" name="TextBox 8"/>
          <p:cNvSpPr txBox="1"/>
          <p:nvPr/>
        </p:nvSpPr>
        <p:spPr>
          <a:xfrm>
            <a:off x="-150813" y="4386263"/>
            <a:ext cx="4214813" cy="762000"/>
          </a:xfrm>
          <a:prstGeom prst="rect">
            <a:avLst/>
          </a:prstGeom>
          <a:noFill/>
          <a:ln w="22225">
            <a:noFill/>
          </a:ln>
          <a:effectLst>
            <a:outerShdw sx="101000" sy="101000" algn="ctr" rotWithShape="0">
              <a:sysClr val="window" lastClr="FFFFFF">
                <a:lumMod val="75000"/>
              </a:sysClr>
            </a:outerShdw>
          </a:effectLst>
        </p:spPr>
        <p:txBody>
          <a:bodyPr/>
          <a:lstStyle/>
          <a:p>
            <a:pPr fontAlgn="auto">
              <a:lnSpc>
                <a:spcPct val="110000"/>
              </a:lnSpc>
              <a:spcBef>
                <a:spcPts val="0"/>
              </a:spcBef>
              <a:spcAft>
                <a:spcPts val="0"/>
              </a:spcAft>
              <a:defRPr/>
            </a:pPr>
            <a:r>
              <a:rPr lang="he-IL" kern="0" dirty="0"/>
              <a:t>בקטע  זה ,ריכוז </a:t>
            </a:r>
            <a:r>
              <a:rPr lang="en-US" sz="1500" b="1" kern="0" dirty="0">
                <a:solidFill>
                  <a:prstClr val="black"/>
                </a:solidFill>
              </a:rPr>
              <a:t> CO</a:t>
            </a:r>
            <a:r>
              <a:rPr lang="en-US" sz="1100" b="1" kern="0" dirty="0">
                <a:solidFill>
                  <a:prstClr val="black"/>
                </a:solidFill>
              </a:rPr>
              <a:t>2 </a:t>
            </a:r>
            <a:r>
              <a:rPr lang="he-IL" kern="0" dirty="0"/>
              <a:t>היא הגורם המגביל: </a:t>
            </a:r>
          </a:p>
          <a:p>
            <a:pPr fontAlgn="auto">
              <a:lnSpc>
                <a:spcPct val="110000"/>
              </a:lnSpc>
              <a:spcBef>
                <a:spcPts val="0"/>
              </a:spcBef>
              <a:spcAft>
                <a:spcPts val="0"/>
              </a:spcAft>
              <a:defRPr/>
            </a:pPr>
            <a:r>
              <a:rPr lang="he-IL" kern="0" dirty="0"/>
              <a:t>ככל שהיא עולה קצב התהליך עולה</a:t>
            </a:r>
          </a:p>
        </p:txBody>
      </p:sp>
      <p:sp>
        <p:nvSpPr>
          <p:cNvPr id="10" name="TextBox 9"/>
          <p:cNvSpPr txBox="1"/>
          <p:nvPr/>
        </p:nvSpPr>
        <p:spPr>
          <a:xfrm>
            <a:off x="193675" y="2108200"/>
            <a:ext cx="8223250" cy="958850"/>
          </a:xfrm>
          <a:prstGeom prst="rect">
            <a:avLst/>
          </a:prstGeom>
          <a:noFill/>
          <a:ln w="22225">
            <a:noFill/>
          </a:ln>
          <a:effectLst>
            <a:outerShdw sx="101000" sy="101000" algn="ctr" rotWithShape="0">
              <a:sysClr val="window" lastClr="FFFFFF">
                <a:lumMod val="75000"/>
              </a:sysClr>
            </a:outerShdw>
          </a:effectLst>
        </p:spPr>
        <p:txBody>
          <a:bodyPr/>
          <a:lstStyle/>
          <a:p>
            <a:pPr fontAlgn="auto">
              <a:lnSpc>
                <a:spcPct val="110000"/>
              </a:lnSpc>
              <a:spcBef>
                <a:spcPts val="0"/>
              </a:spcBef>
              <a:spcAft>
                <a:spcPts val="0"/>
              </a:spcAft>
              <a:defRPr/>
            </a:pPr>
            <a:r>
              <a:rPr lang="he-IL" kern="0" dirty="0"/>
              <a:t>בקטע  זה ,ריכוז </a:t>
            </a:r>
            <a:r>
              <a:rPr lang="en-US" sz="1500" b="1" kern="0" dirty="0">
                <a:solidFill>
                  <a:prstClr val="black"/>
                </a:solidFill>
              </a:rPr>
              <a:t>CO</a:t>
            </a:r>
            <a:r>
              <a:rPr lang="en-US" sz="1100" b="1" kern="0" dirty="0">
                <a:solidFill>
                  <a:prstClr val="black"/>
                </a:solidFill>
              </a:rPr>
              <a:t>2 </a:t>
            </a:r>
            <a:r>
              <a:rPr lang="he-IL" sz="1100" b="1" kern="0" dirty="0">
                <a:solidFill>
                  <a:prstClr val="black"/>
                </a:solidFill>
              </a:rPr>
              <a:t> </a:t>
            </a:r>
            <a:r>
              <a:rPr lang="he-IL" u="sng" kern="0" dirty="0"/>
              <a:t>אינו</a:t>
            </a:r>
            <a:r>
              <a:rPr lang="he-IL" kern="0" dirty="0"/>
              <a:t>  הגורם המגביל:</a:t>
            </a:r>
          </a:p>
          <a:p>
            <a:pPr fontAlgn="auto">
              <a:lnSpc>
                <a:spcPct val="110000"/>
              </a:lnSpc>
              <a:spcBef>
                <a:spcPts val="0"/>
              </a:spcBef>
              <a:spcAft>
                <a:spcPts val="0"/>
              </a:spcAft>
              <a:defRPr/>
            </a:pPr>
            <a:r>
              <a:rPr lang="he-IL" kern="0" dirty="0"/>
              <a:t>למרות שהיא עולה קצב התהליך אינו משתנה. יתכן שעוצמת האור היא הגורם המגביל. </a:t>
            </a:r>
          </a:p>
          <a:p>
            <a:pPr fontAlgn="auto">
              <a:lnSpc>
                <a:spcPct val="110000"/>
              </a:lnSpc>
              <a:spcBef>
                <a:spcPts val="0"/>
              </a:spcBef>
              <a:spcAft>
                <a:spcPts val="0"/>
              </a:spcAft>
              <a:defRPr/>
            </a:pPr>
            <a:r>
              <a:rPr lang="he-IL" kern="0" dirty="0"/>
              <a:t>איך נבדוק? נגביר  את עוצמת האור ונראה אם קצב התהליך יעלה.</a:t>
            </a:r>
          </a:p>
        </p:txBody>
      </p:sp>
      <p:cxnSp>
        <p:nvCxnSpPr>
          <p:cNvPr id="12" name="מחבר חץ ישר 11"/>
          <p:cNvCxnSpPr/>
          <p:nvPr/>
        </p:nvCxnSpPr>
        <p:spPr>
          <a:xfrm>
            <a:off x="3935413" y="4767263"/>
            <a:ext cx="11525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00788" y="5445125"/>
            <a:ext cx="1393825" cy="3730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lnSpc>
                <a:spcPct val="110000"/>
              </a:lnSpc>
              <a:spcBef>
                <a:spcPts val="0"/>
              </a:spcBef>
              <a:spcAft>
                <a:spcPts val="0"/>
              </a:spcAft>
              <a:defRPr/>
            </a:pPr>
            <a:r>
              <a:rPr lang="he-IL" kern="0" dirty="0">
                <a:solidFill>
                  <a:prstClr val="black"/>
                </a:solidFill>
              </a:rPr>
              <a:t>ריכוז ה- </a:t>
            </a:r>
            <a:r>
              <a:rPr lang="en-US" kern="0" dirty="0">
                <a:solidFill>
                  <a:prstClr val="black"/>
                </a:solidFill>
              </a:rPr>
              <a:t>CO</a:t>
            </a:r>
            <a:r>
              <a:rPr lang="en-US" kern="0" baseline="-25000" dirty="0">
                <a:solidFill>
                  <a:prstClr val="black"/>
                </a:solidFill>
              </a:rPr>
              <a:t>2</a:t>
            </a:r>
            <a:endParaRPr lang="he-IL" kern="0" baseline="-25000" dirty="0">
              <a:solidFill>
                <a:prstClr val="black"/>
              </a:solidFill>
            </a:endParaRPr>
          </a:p>
        </p:txBody>
      </p:sp>
      <p:pic>
        <p:nvPicPr>
          <p:cNvPr id="66570" name="Picture 7"/>
          <p:cNvPicPr>
            <a:picLocks noChangeAspect="1" noChangeArrowheads="1"/>
          </p:cNvPicPr>
          <p:nvPr/>
        </p:nvPicPr>
        <p:blipFill>
          <a:blip r:embed="rId2" cstate="print"/>
          <a:srcRect/>
          <a:stretch>
            <a:fillRect/>
          </a:stretch>
        </p:blipFill>
        <p:spPr bwMode="auto">
          <a:xfrm>
            <a:off x="4511675" y="3463925"/>
            <a:ext cx="3114675" cy="1981200"/>
          </a:xfrm>
          <a:prstGeom prst="rect">
            <a:avLst/>
          </a:prstGeom>
          <a:noFill/>
          <a:ln w="9525">
            <a:noFill/>
            <a:miter lim="800000"/>
            <a:headEnd/>
            <a:tailEnd/>
          </a:ln>
          <a:effectLst/>
        </p:spPr>
      </p:pic>
      <p:cxnSp>
        <p:nvCxnSpPr>
          <p:cNvPr id="11" name="מחבר חץ ישר 10"/>
          <p:cNvCxnSpPr/>
          <p:nvPr/>
        </p:nvCxnSpPr>
        <p:spPr>
          <a:xfrm>
            <a:off x="6748463" y="3067050"/>
            <a:ext cx="0" cy="7953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00338" y="3463925"/>
            <a:ext cx="1792287" cy="3968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lnSpc>
                <a:spcPct val="110000"/>
              </a:lnSpc>
              <a:spcBef>
                <a:spcPts val="0"/>
              </a:spcBef>
              <a:spcAft>
                <a:spcPts val="0"/>
              </a:spcAft>
              <a:defRPr/>
            </a:pPr>
            <a:r>
              <a:rPr lang="he-IL" kern="0" dirty="0">
                <a:solidFill>
                  <a:prstClr val="black"/>
                </a:solidFill>
              </a:rPr>
              <a:t>קצב הפוטוסינתזה</a:t>
            </a:r>
            <a:endParaRPr lang="he-IL" kern="0" baseline="-25000" dirty="0">
              <a:solidFill>
                <a:prstClr val="black"/>
              </a:solidFill>
            </a:endParaRPr>
          </a:p>
        </p:txBody>
      </p:sp>
      <p:sp>
        <p:nvSpPr>
          <p:cNvPr id="14"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6"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40</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524115C-6C82-42AF-AF5C-EE3D41864441}" type="slidenum">
              <a:rPr lang="he-IL" smtClean="0"/>
              <a:pPr fontAlgn="base">
                <a:spcBef>
                  <a:spcPct val="0"/>
                </a:spcBef>
                <a:spcAft>
                  <a:spcPct val="0"/>
                </a:spcAft>
                <a:defRPr/>
              </a:pPr>
              <a:t>41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18</a:t>
            </a:r>
            <a:endParaRPr lang="he-IL" sz="1800" dirty="0" smtClean="0"/>
          </a:p>
        </p:txBody>
      </p:sp>
      <p:sp>
        <p:nvSpPr>
          <p:cNvPr id="7"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41</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
        <p:nvSpPr>
          <p:cNvPr id="10" name="TextBox 9"/>
          <p:cNvSpPr txBox="1"/>
          <p:nvPr/>
        </p:nvSpPr>
        <p:spPr>
          <a:xfrm>
            <a:off x="539750" y="522288"/>
            <a:ext cx="818356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18:</a:t>
            </a:r>
            <a:endParaRPr lang="he-IL" b="1" kern="0" dirty="0">
              <a:solidFill>
                <a:srgbClr val="1D4C72"/>
              </a:solidFill>
            </a:endParaRPr>
          </a:p>
          <a:p>
            <a:pPr fontAlgn="auto">
              <a:spcBef>
                <a:spcPts val="0"/>
              </a:spcBef>
              <a:spcAft>
                <a:spcPts val="0"/>
              </a:spcAft>
              <a:defRPr/>
            </a:pPr>
            <a:r>
              <a:rPr lang="he-IL" kern="0" dirty="0">
                <a:solidFill>
                  <a:srgbClr val="1D4C72"/>
                </a:solidFill>
              </a:rPr>
              <a:t>איזה מבין השינויים הסביבתיים הבאים יגרום לעלייה בקצב הפוטוסינתזה?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א. ירידה </a:t>
            </a:r>
            <a:r>
              <a:rPr lang="he-IL" kern="0" dirty="0" smtClean="0">
                <a:solidFill>
                  <a:srgbClr val="1D4C72"/>
                </a:solidFill>
              </a:rPr>
              <a:t>בטמפרטורה.</a:t>
            </a:r>
            <a:endParaRPr lang="he-IL" kern="0" dirty="0">
              <a:solidFill>
                <a:srgbClr val="1D4C72"/>
              </a:solidFill>
            </a:endParaRPr>
          </a:p>
          <a:p>
            <a:pPr fontAlgn="auto">
              <a:spcBef>
                <a:spcPts val="0"/>
              </a:spcBef>
              <a:spcAft>
                <a:spcPts val="0"/>
              </a:spcAft>
              <a:defRPr/>
            </a:pPr>
            <a:r>
              <a:rPr lang="he-IL" kern="0" dirty="0">
                <a:solidFill>
                  <a:srgbClr val="1D4C72"/>
                </a:solidFill>
              </a:rPr>
              <a:t>ב. עלייה בריכוז החמצן </a:t>
            </a:r>
            <a:r>
              <a:rPr lang="he-IL" kern="0" dirty="0" smtClean="0">
                <a:solidFill>
                  <a:srgbClr val="1D4C72"/>
                </a:solidFill>
              </a:rPr>
              <a:t>באוויר.</a:t>
            </a:r>
            <a:endParaRPr lang="he-IL" kern="0" dirty="0">
              <a:solidFill>
                <a:srgbClr val="1D4C72"/>
              </a:solidFill>
            </a:endParaRPr>
          </a:p>
          <a:p>
            <a:pPr fontAlgn="auto">
              <a:spcBef>
                <a:spcPts val="0"/>
              </a:spcBef>
              <a:spcAft>
                <a:spcPts val="0"/>
              </a:spcAft>
              <a:defRPr/>
            </a:pPr>
            <a:r>
              <a:rPr lang="he-IL" kern="0" dirty="0">
                <a:solidFill>
                  <a:srgbClr val="1D4C72"/>
                </a:solidFill>
              </a:rPr>
              <a:t>ב. עלייה בריכוז ה-</a:t>
            </a:r>
            <a:r>
              <a:rPr lang="en-US" kern="0" dirty="0">
                <a:solidFill>
                  <a:srgbClr val="1D4C72"/>
                </a:solidFill>
              </a:rPr>
              <a:t>CO</a:t>
            </a:r>
            <a:r>
              <a:rPr lang="en-US" sz="1200" kern="0" dirty="0">
                <a:solidFill>
                  <a:srgbClr val="1D4C72"/>
                </a:solidFill>
              </a:rPr>
              <a:t>2</a:t>
            </a:r>
            <a:r>
              <a:rPr lang="he-IL" sz="1200" kern="0" dirty="0">
                <a:solidFill>
                  <a:srgbClr val="1D4C72"/>
                </a:solidFill>
              </a:rPr>
              <a:t> </a:t>
            </a:r>
            <a:r>
              <a:rPr lang="he-IL" kern="0" dirty="0" smtClean="0">
                <a:solidFill>
                  <a:srgbClr val="1D4C72"/>
                </a:solidFill>
              </a:rPr>
              <a:t>באוויר.</a:t>
            </a:r>
            <a:endParaRPr lang="he-IL" kern="0" dirty="0">
              <a:solidFill>
                <a:srgbClr val="1D4C72"/>
              </a:solidFill>
            </a:endParaRPr>
          </a:p>
          <a:p>
            <a:pPr fontAlgn="auto">
              <a:spcBef>
                <a:spcPts val="0"/>
              </a:spcBef>
              <a:spcAft>
                <a:spcPts val="0"/>
              </a:spcAft>
              <a:defRPr/>
            </a:pPr>
            <a:r>
              <a:rPr lang="he-IL" kern="0" dirty="0">
                <a:solidFill>
                  <a:srgbClr val="1D4C72"/>
                </a:solidFill>
              </a:rPr>
              <a:t>ג. ירידה בעוצמת האור.</a:t>
            </a:r>
          </a:p>
          <a:p>
            <a:pPr fontAlgn="auto">
              <a:spcBef>
                <a:spcPts val="0"/>
              </a:spcBef>
              <a:spcAft>
                <a:spcPts val="0"/>
              </a:spcAft>
              <a:defRPr/>
            </a:pPr>
            <a:endParaRPr lang="en-US" kern="0" dirty="0">
              <a:solidFill>
                <a:srgbClr val="1D4C7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AA7AC1F-FCED-4CBC-9FB3-51022061BA89}"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469900" y="2554288"/>
            <a:ext cx="8215313" cy="7302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solidFill>
                  <a:sysClr val="windowText" lastClr="000000"/>
                </a:solidFill>
                <a:latin typeface="Arial"/>
                <a:cs typeface="Arial"/>
              </a:rPr>
              <a:t>משפט ג'.</a:t>
            </a:r>
          </a:p>
          <a:p>
            <a:pPr fontAlgn="auto">
              <a:spcBef>
                <a:spcPts val="0"/>
              </a:spcBef>
              <a:spcAft>
                <a:spcPts val="0"/>
              </a:spcAft>
              <a:defRPr/>
            </a:pPr>
            <a:endParaRPr lang="he-IL" kern="0" dirty="0">
              <a:solidFill>
                <a:sysClr val="windowText" lastClr="000000"/>
              </a:solidFill>
              <a:latin typeface="Arial"/>
              <a:cs typeface="Arial"/>
            </a:endParaRPr>
          </a:p>
        </p:txBody>
      </p:sp>
      <p:sp>
        <p:nvSpPr>
          <p:cNvPr id="9"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79512"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42</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
        <p:nvSpPr>
          <p:cNvPr id="11" name="TextBox 10"/>
          <p:cNvSpPr txBox="1"/>
          <p:nvPr/>
        </p:nvSpPr>
        <p:spPr>
          <a:xfrm>
            <a:off x="539750" y="522288"/>
            <a:ext cx="818356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18:</a:t>
            </a:r>
            <a:endParaRPr lang="he-IL" b="1" kern="0" dirty="0">
              <a:solidFill>
                <a:srgbClr val="1D4C72"/>
              </a:solidFill>
            </a:endParaRPr>
          </a:p>
          <a:p>
            <a:pPr fontAlgn="auto">
              <a:spcBef>
                <a:spcPts val="0"/>
              </a:spcBef>
              <a:spcAft>
                <a:spcPts val="0"/>
              </a:spcAft>
              <a:defRPr/>
            </a:pPr>
            <a:r>
              <a:rPr lang="he-IL" kern="0" dirty="0">
                <a:solidFill>
                  <a:srgbClr val="1D4C72"/>
                </a:solidFill>
              </a:rPr>
              <a:t>איזה מבין השינויים הסביבתיים הבאים יגרום לעלייה בקצב הפוטוסינתזה?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א. ירידה </a:t>
            </a:r>
            <a:r>
              <a:rPr lang="he-IL" kern="0" dirty="0" smtClean="0">
                <a:solidFill>
                  <a:srgbClr val="1D4C72"/>
                </a:solidFill>
              </a:rPr>
              <a:t>בטמפרטורה.</a:t>
            </a:r>
            <a:endParaRPr lang="he-IL" kern="0" dirty="0">
              <a:solidFill>
                <a:srgbClr val="1D4C72"/>
              </a:solidFill>
            </a:endParaRPr>
          </a:p>
          <a:p>
            <a:pPr fontAlgn="auto">
              <a:spcBef>
                <a:spcPts val="0"/>
              </a:spcBef>
              <a:spcAft>
                <a:spcPts val="0"/>
              </a:spcAft>
              <a:defRPr/>
            </a:pPr>
            <a:r>
              <a:rPr lang="he-IL" kern="0" dirty="0">
                <a:solidFill>
                  <a:srgbClr val="1D4C72"/>
                </a:solidFill>
              </a:rPr>
              <a:t>ב. עלייה בריכוז החמצן </a:t>
            </a:r>
            <a:r>
              <a:rPr lang="he-IL" kern="0" dirty="0" smtClean="0">
                <a:solidFill>
                  <a:srgbClr val="1D4C72"/>
                </a:solidFill>
              </a:rPr>
              <a:t>באוויר.</a:t>
            </a:r>
            <a:endParaRPr lang="he-IL" kern="0" dirty="0">
              <a:solidFill>
                <a:srgbClr val="1D4C72"/>
              </a:solidFill>
            </a:endParaRPr>
          </a:p>
          <a:p>
            <a:pPr fontAlgn="auto">
              <a:spcBef>
                <a:spcPts val="0"/>
              </a:spcBef>
              <a:spcAft>
                <a:spcPts val="0"/>
              </a:spcAft>
              <a:defRPr/>
            </a:pPr>
            <a:r>
              <a:rPr lang="he-IL" kern="0" dirty="0">
                <a:solidFill>
                  <a:srgbClr val="1D4C72"/>
                </a:solidFill>
              </a:rPr>
              <a:t>ב. עלייה בריכוז ה-</a:t>
            </a:r>
            <a:r>
              <a:rPr lang="en-US" kern="0" dirty="0">
                <a:solidFill>
                  <a:srgbClr val="1D4C72"/>
                </a:solidFill>
              </a:rPr>
              <a:t>CO</a:t>
            </a:r>
            <a:r>
              <a:rPr lang="en-US" sz="1200" kern="0" dirty="0">
                <a:solidFill>
                  <a:srgbClr val="1D4C72"/>
                </a:solidFill>
              </a:rPr>
              <a:t>2</a:t>
            </a:r>
            <a:r>
              <a:rPr lang="he-IL" sz="1200" kern="0" dirty="0">
                <a:solidFill>
                  <a:srgbClr val="1D4C72"/>
                </a:solidFill>
              </a:rPr>
              <a:t> </a:t>
            </a:r>
            <a:r>
              <a:rPr lang="he-IL" kern="0" dirty="0" smtClean="0">
                <a:solidFill>
                  <a:srgbClr val="1D4C72"/>
                </a:solidFill>
              </a:rPr>
              <a:t>באוויר.</a:t>
            </a:r>
            <a:endParaRPr lang="he-IL" kern="0" dirty="0">
              <a:solidFill>
                <a:srgbClr val="1D4C72"/>
              </a:solidFill>
            </a:endParaRPr>
          </a:p>
          <a:p>
            <a:pPr fontAlgn="auto">
              <a:spcBef>
                <a:spcPts val="0"/>
              </a:spcBef>
              <a:spcAft>
                <a:spcPts val="0"/>
              </a:spcAft>
              <a:defRPr/>
            </a:pPr>
            <a:r>
              <a:rPr lang="he-IL" kern="0" dirty="0">
                <a:solidFill>
                  <a:srgbClr val="1D4C72"/>
                </a:solidFill>
              </a:rPr>
              <a:t>ג. ירידה בעוצמת האור.</a:t>
            </a:r>
          </a:p>
          <a:p>
            <a:pPr fontAlgn="auto">
              <a:spcBef>
                <a:spcPts val="0"/>
              </a:spcBef>
              <a:spcAft>
                <a:spcPts val="0"/>
              </a:spcAft>
              <a:defRPr/>
            </a:pPr>
            <a:endParaRPr lang="en-US" kern="0" dirty="0">
              <a:solidFill>
                <a:srgbClr val="1D4C7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A1ABBAE-B417-4FF2-9F65-9ABF05588C8D}" type="slidenum">
              <a:rPr lang="he-IL" smtClean="0"/>
              <a:pPr fontAlgn="base">
                <a:spcBef>
                  <a:spcPct val="0"/>
                </a:spcBef>
                <a:spcAft>
                  <a:spcPct val="0"/>
                </a:spcAft>
                <a:defRPr/>
              </a:pPr>
              <a:t>43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a:t>
            </a:r>
            <a:endParaRPr lang="he-IL" sz="1800" dirty="0" smtClean="0"/>
          </a:p>
        </p:txBody>
      </p:sp>
      <p:sp>
        <p:nvSpPr>
          <p:cNvPr id="28677" name="TextBox 6"/>
          <p:cNvSpPr txBox="1">
            <a:spLocks noChangeArrowheads="1"/>
          </p:cNvSpPr>
          <p:nvPr/>
        </p:nvSpPr>
        <p:spPr bwMode="auto">
          <a:xfrm>
            <a:off x="142875" y="714375"/>
            <a:ext cx="8397875" cy="203200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1:</a:t>
            </a:r>
          </a:p>
          <a:p>
            <a:pPr eaLnBrk="1" hangingPunct="1"/>
            <a:r>
              <a:rPr lang="he-IL">
                <a:solidFill>
                  <a:srgbClr val="1D4C72"/>
                </a:solidFill>
              </a:rPr>
              <a:t>היכן בתאי צמחים מתרחשת נשימה אווירנית (אירובית)? </a:t>
            </a:r>
            <a:r>
              <a:rPr lang="he-IL" b="1">
                <a:solidFill>
                  <a:srgbClr val="1D4C72"/>
                </a:solidFill>
              </a:rPr>
              <a:t>	</a:t>
            </a:r>
          </a:p>
          <a:p>
            <a:pPr eaLnBrk="1" hangingPunct="1"/>
            <a:r>
              <a:rPr lang="he-IL">
                <a:solidFill>
                  <a:srgbClr val="1D4C72"/>
                </a:solidFill>
              </a:rPr>
              <a:t> א. בקרום התא</a:t>
            </a:r>
            <a:endParaRPr lang="en-US">
              <a:solidFill>
                <a:srgbClr val="1D4C72"/>
              </a:solidFill>
            </a:endParaRPr>
          </a:p>
          <a:p>
            <a:pPr eaLnBrk="1" hangingPunct="1"/>
            <a:r>
              <a:rPr lang="he-IL">
                <a:solidFill>
                  <a:srgbClr val="1D4C72"/>
                </a:solidFill>
              </a:rPr>
              <a:t> ב. בכלורופלסטים</a:t>
            </a:r>
            <a:endParaRPr lang="en-US">
              <a:solidFill>
                <a:srgbClr val="1D4C72"/>
              </a:solidFill>
            </a:endParaRPr>
          </a:p>
          <a:p>
            <a:pPr eaLnBrk="1" hangingPunct="1"/>
            <a:r>
              <a:rPr lang="he-IL">
                <a:solidFill>
                  <a:srgbClr val="1D4C72"/>
                </a:solidFill>
              </a:rPr>
              <a:t> ג.  בריבוזומים  </a:t>
            </a:r>
            <a:endParaRPr lang="en-US">
              <a:solidFill>
                <a:srgbClr val="1D4C72"/>
              </a:solidFill>
            </a:endParaRPr>
          </a:p>
          <a:p>
            <a:pPr eaLnBrk="1" hangingPunct="1"/>
            <a:r>
              <a:rPr lang="he-IL">
                <a:solidFill>
                  <a:srgbClr val="1D4C72"/>
                </a:solidFill>
              </a:rPr>
              <a:t> ד</a:t>
            </a:r>
            <a:r>
              <a:rPr lang="he-IL" noProof="1">
                <a:solidFill>
                  <a:srgbClr val="1D4C72"/>
                </a:solidFill>
              </a:rPr>
              <a:t>. במיטוכונדריה</a:t>
            </a:r>
          </a:p>
          <a:p>
            <a:pPr eaLnBrk="1" hangingPunct="1"/>
            <a:endParaRPr lang="he-IL" b="1">
              <a:solidFill>
                <a:srgbClr val="1D4C72"/>
              </a:solidFill>
              <a:latin typeface="Calibri" pitchFamily="34" charset="0"/>
              <a:cs typeface="Times New Roman" pitchFamily="18" charset="0"/>
            </a:endParaRPr>
          </a:p>
        </p:txBody>
      </p:sp>
      <p:sp>
        <p:nvSpPr>
          <p:cNvPr id="7"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7159" y="6237312"/>
            <a:ext cx="77444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43</a:t>
            </a:fld>
            <a:endParaRPr lang="he-IL" sz="1400" dirty="0" smtClean="0">
              <a:solidFill>
                <a:schemeClr val="bg1">
                  <a:lumMod val="75000"/>
                </a:schemeClr>
              </a:solidFill>
            </a:endParaRPr>
          </a:p>
        </p:txBody>
      </p:sp>
    </p:spTree>
    <p:extLst>
      <p:ext uri="{BB962C8B-B14F-4D97-AF65-F5344CB8AC3E}">
        <p14:creationId xmlns:p14="http://schemas.microsoft.com/office/powerpoint/2010/main" val="71794399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20"/>
          <p:cNvSpPr/>
          <p:nvPr/>
        </p:nvSpPr>
        <p:spPr bwMode="auto">
          <a:xfrm>
            <a:off x="241300" y="2760663"/>
            <a:ext cx="8196263" cy="15763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ד'</a:t>
            </a:r>
          </a:p>
          <a:p>
            <a:pPr fontAlgn="auto">
              <a:spcBef>
                <a:spcPts val="0"/>
              </a:spcBef>
              <a:spcAft>
                <a:spcPts val="0"/>
              </a:spcAft>
              <a:defRPr/>
            </a:pPr>
            <a:r>
              <a:rPr lang="he-IL" kern="0" dirty="0">
                <a:solidFill>
                  <a:prstClr val="black"/>
                </a:solidFill>
                <a:latin typeface="Arial"/>
                <a:cs typeface="Arial"/>
              </a:rPr>
              <a:t>בתאי צמחים, כמו בכל התאים </a:t>
            </a:r>
            <a:r>
              <a:rPr lang="he-IL" kern="0" dirty="0">
                <a:latin typeface="Arial"/>
                <a:cs typeface="Arial"/>
              </a:rPr>
              <a:t>חוץ מתאי החיידקים</a:t>
            </a:r>
            <a:r>
              <a:rPr lang="he-IL" kern="0" dirty="0">
                <a:solidFill>
                  <a:prstClr val="black"/>
                </a:solidFill>
                <a:latin typeface="Arial"/>
                <a:cs typeface="Arial"/>
              </a:rPr>
              <a:t>, נשימה אירובית מתרחשת </a:t>
            </a:r>
            <a:r>
              <a:rPr lang="he-IL" kern="0" noProof="1">
                <a:solidFill>
                  <a:prstClr val="black"/>
                </a:solidFill>
                <a:latin typeface="Arial"/>
                <a:cs typeface="Arial"/>
              </a:rPr>
              <a:t>במיטוכונדריה. </a:t>
            </a:r>
            <a:r>
              <a:rPr lang="he-IL" kern="0" dirty="0">
                <a:solidFill>
                  <a:prstClr val="black"/>
                </a:solidFill>
                <a:latin typeface="Arial"/>
                <a:cs typeface="Arial"/>
              </a:rPr>
              <a:t>(השלב הראשון של הנשימה מתרחש בציטופלסמה). </a:t>
            </a:r>
          </a:p>
        </p:txBody>
      </p:sp>
      <p:sp>
        <p:nvSpPr>
          <p:cNvPr id="29702" name="TextBox 6"/>
          <p:cNvSpPr txBox="1">
            <a:spLocks noChangeArrowheads="1"/>
          </p:cNvSpPr>
          <p:nvPr/>
        </p:nvSpPr>
        <p:spPr bwMode="auto">
          <a:xfrm>
            <a:off x="142875" y="714375"/>
            <a:ext cx="8397875" cy="203200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1:</a:t>
            </a:r>
          </a:p>
          <a:p>
            <a:pPr eaLnBrk="1" hangingPunct="1"/>
            <a:r>
              <a:rPr lang="he-IL">
                <a:solidFill>
                  <a:srgbClr val="1D4C72"/>
                </a:solidFill>
              </a:rPr>
              <a:t>היכן בתאי צמחים מתרחשת נשימה אווירנית (אירובית)? </a:t>
            </a:r>
            <a:r>
              <a:rPr lang="he-IL" b="1">
                <a:solidFill>
                  <a:srgbClr val="1D4C72"/>
                </a:solidFill>
              </a:rPr>
              <a:t>	</a:t>
            </a:r>
          </a:p>
          <a:p>
            <a:pPr eaLnBrk="1" hangingPunct="1"/>
            <a:r>
              <a:rPr lang="he-IL">
                <a:solidFill>
                  <a:srgbClr val="1D4C72"/>
                </a:solidFill>
              </a:rPr>
              <a:t> א. בקרום התא</a:t>
            </a:r>
            <a:endParaRPr lang="en-US">
              <a:solidFill>
                <a:srgbClr val="1D4C72"/>
              </a:solidFill>
            </a:endParaRPr>
          </a:p>
          <a:p>
            <a:pPr eaLnBrk="1" hangingPunct="1"/>
            <a:r>
              <a:rPr lang="he-IL">
                <a:solidFill>
                  <a:srgbClr val="1D4C72"/>
                </a:solidFill>
              </a:rPr>
              <a:t> ב. בכלורופלסטים</a:t>
            </a:r>
            <a:endParaRPr lang="en-US">
              <a:solidFill>
                <a:srgbClr val="1D4C72"/>
              </a:solidFill>
            </a:endParaRPr>
          </a:p>
          <a:p>
            <a:pPr eaLnBrk="1" hangingPunct="1"/>
            <a:r>
              <a:rPr lang="he-IL">
                <a:solidFill>
                  <a:srgbClr val="1D4C72"/>
                </a:solidFill>
              </a:rPr>
              <a:t> ג. בריבוזומים  </a:t>
            </a:r>
            <a:endParaRPr lang="en-US">
              <a:solidFill>
                <a:srgbClr val="1D4C72"/>
              </a:solidFill>
            </a:endParaRPr>
          </a:p>
          <a:p>
            <a:pPr eaLnBrk="1" hangingPunct="1"/>
            <a:r>
              <a:rPr lang="he-IL">
                <a:solidFill>
                  <a:srgbClr val="1D4C72"/>
                </a:solidFill>
              </a:rPr>
              <a:t> ד</a:t>
            </a:r>
            <a:r>
              <a:rPr lang="he-IL" noProof="1">
                <a:solidFill>
                  <a:srgbClr val="1D4C72"/>
                </a:solidFill>
              </a:rPr>
              <a:t>.במיטוכונדריה</a:t>
            </a:r>
          </a:p>
          <a:p>
            <a:pPr eaLnBrk="1" hangingPunct="1"/>
            <a:endParaRPr lang="he-IL" b="1">
              <a:solidFill>
                <a:srgbClr val="1D4C72"/>
              </a:solidFill>
              <a:latin typeface="Calibri" pitchFamily="34" charset="0"/>
              <a:cs typeface="Times New Roman" pitchFamily="18" charset="0"/>
            </a:endParaRPr>
          </a:p>
        </p:txBody>
      </p:sp>
      <p:sp>
        <p:nvSpPr>
          <p:cNvPr id="7"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44</a:t>
            </a:fld>
            <a:endParaRPr lang="he-IL" sz="1400" dirty="0" smtClean="0">
              <a:solidFill>
                <a:schemeClr val="bg1">
                  <a:lumMod val="75000"/>
                </a:schemeClr>
              </a:solidFill>
            </a:endParaRPr>
          </a:p>
        </p:txBody>
      </p:sp>
    </p:spTree>
    <p:extLst>
      <p:ext uri="{BB962C8B-B14F-4D97-AF65-F5344CB8AC3E}">
        <p14:creationId xmlns:p14="http://schemas.microsoft.com/office/powerpoint/2010/main" val="3312305732"/>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4AA6F2F-5951-4F9A-BFA1-F2CAE54AFD3C}" type="slidenum">
              <a:rPr lang="he-IL" smtClean="0"/>
              <a:pPr fontAlgn="base">
                <a:spcBef>
                  <a:spcPct val="0"/>
                </a:spcBef>
                <a:spcAft>
                  <a:spcPct val="0"/>
                </a:spcAft>
                <a:defRPr/>
              </a:pPr>
              <a:t>45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a:t>
            </a:r>
            <a:endParaRPr lang="he-IL" sz="1800" dirty="0" smtClean="0"/>
          </a:p>
        </p:txBody>
      </p:sp>
      <p:sp>
        <p:nvSpPr>
          <p:cNvPr id="100357" name="TextBox 6"/>
          <p:cNvSpPr txBox="1">
            <a:spLocks noChangeArrowheads="1"/>
          </p:cNvSpPr>
          <p:nvPr/>
        </p:nvSpPr>
        <p:spPr bwMode="auto">
          <a:xfrm>
            <a:off x="142875" y="714375"/>
            <a:ext cx="8397875" cy="1754188"/>
          </a:xfrm>
          <a:prstGeom prst="rect">
            <a:avLst/>
          </a:prstGeom>
          <a:no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2:</a:t>
            </a:r>
          </a:p>
          <a:p>
            <a:pPr eaLnBrk="1" hangingPunct="1">
              <a:defRPr/>
            </a:pPr>
            <a:r>
              <a:rPr lang="he-IL" dirty="0" smtClean="0">
                <a:solidFill>
                  <a:srgbClr val="1D4C72"/>
                </a:solidFill>
                <a:latin typeface="Rockwell Condensed" pitchFamily="18" charset="0"/>
                <a:cs typeface="+mn-cs"/>
              </a:rPr>
              <a:t>מתי הצמחים מקיימים תהליך נשימה תאית?</a:t>
            </a:r>
          </a:p>
          <a:p>
            <a:pPr eaLnBrk="1" hangingPunct="1">
              <a:defRPr/>
            </a:pPr>
            <a:r>
              <a:rPr lang="he-IL" dirty="0" smtClean="0">
                <a:solidFill>
                  <a:srgbClr val="1D4C72"/>
                </a:solidFill>
                <a:latin typeface="Rockwell Condensed" pitchFamily="18" charset="0"/>
                <a:cs typeface="+mn-cs"/>
              </a:rPr>
              <a:t>א. רק ביום</a:t>
            </a:r>
          </a:p>
          <a:p>
            <a:pPr eaLnBrk="1" hangingPunct="1">
              <a:defRPr/>
            </a:pPr>
            <a:r>
              <a:rPr lang="he-IL" dirty="0" smtClean="0">
                <a:solidFill>
                  <a:srgbClr val="1D4C72"/>
                </a:solidFill>
                <a:latin typeface="Rockwell Condensed" pitchFamily="18" charset="0"/>
                <a:cs typeface="+mn-cs"/>
              </a:rPr>
              <a:t>ב. רק כשיש כמות אור מספקת</a:t>
            </a:r>
          </a:p>
          <a:p>
            <a:pPr eaLnBrk="1" hangingPunct="1">
              <a:defRPr/>
            </a:pPr>
            <a:r>
              <a:rPr lang="he-IL" dirty="0" smtClean="0">
                <a:solidFill>
                  <a:srgbClr val="1D4C72"/>
                </a:solidFill>
                <a:latin typeface="Rockwell Condensed" pitchFamily="18" charset="0"/>
                <a:cs typeface="+mn-cs"/>
              </a:rPr>
              <a:t>ג. רק בלילה</a:t>
            </a:r>
          </a:p>
          <a:p>
            <a:pPr eaLnBrk="1" hangingPunct="1">
              <a:defRPr/>
            </a:pPr>
            <a:r>
              <a:rPr lang="he-IL" dirty="0" smtClean="0">
                <a:solidFill>
                  <a:srgbClr val="1D4C72"/>
                </a:solidFill>
                <a:latin typeface="Rockwell Condensed" pitchFamily="18" charset="0"/>
                <a:cs typeface="+mn-cs"/>
              </a:rPr>
              <a:t>ד. בכל שעות היממה</a:t>
            </a:r>
          </a:p>
        </p:txBody>
      </p:sp>
      <p:sp>
        <p:nvSpPr>
          <p:cNvPr id="7"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010857846"/>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31749" name="TextBox 6"/>
          <p:cNvSpPr txBox="1">
            <a:spLocks noChangeArrowheads="1"/>
          </p:cNvSpPr>
          <p:nvPr/>
        </p:nvSpPr>
        <p:spPr bwMode="auto">
          <a:xfrm>
            <a:off x="142875" y="714375"/>
            <a:ext cx="8397875" cy="17541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2:</a:t>
            </a:r>
          </a:p>
          <a:p>
            <a:pPr eaLnBrk="1" hangingPunct="1"/>
            <a:r>
              <a:rPr lang="he-IL">
                <a:solidFill>
                  <a:srgbClr val="1D4C72"/>
                </a:solidFill>
                <a:latin typeface="Rockwell Condensed" pitchFamily="18" charset="0"/>
              </a:rPr>
              <a:t>מתי הצמחים מקיימים תהליך נשימה תאית?</a:t>
            </a:r>
          </a:p>
          <a:p>
            <a:pPr eaLnBrk="1" hangingPunct="1"/>
            <a:r>
              <a:rPr lang="he-IL">
                <a:solidFill>
                  <a:srgbClr val="1D4C72"/>
                </a:solidFill>
                <a:latin typeface="Rockwell Condensed" pitchFamily="18" charset="0"/>
              </a:rPr>
              <a:t>א. רק ביום</a:t>
            </a:r>
          </a:p>
          <a:p>
            <a:pPr eaLnBrk="1" hangingPunct="1"/>
            <a:r>
              <a:rPr lang="he-IL">
                <a:solidFill>
                  <a:srgbClr val="1D4C72"/>
                </a:solidFill>
                <a:latin typeface="Rockwell Condensed" pitchFamily="18" charset="0"/>
              </a:rPr>
              <a:t>ב. רק כשיש כמות אור מספקת</a:t>
            </a:r>
          </a:p>
          <a:p>
            <a:pPr eaLnBrk="1" hangingPunct="1"/>
            <a:r>
              <a:rPr lang="he-IL">
                <a:solidFill>
                  <a:srgbClr val="1D4C72"/>
                </a:solidFill>
                <a:latin typeface="Rockwell Condensed" pitchFamily="18" charset="0"/>
              </a:rPr>
              <a:t>ג. רק בלילה</a:t>
            </a:r>
          </a:p>
          <a:p>
            <a:pPr eaLnBrk="1" hangingPunct="1"/>
            <a:r>
              <a:rPr lang="he-IL">
                <a:solidFill>
                  <a:srgbClr val="1D4C72"/>
                </a:solidFill>
                <a:latin typeface="Rockwell Condensed" pitchFamily="18" charset="0"/>
              </a:rPr>
              <a:t>ד. בכל שעות היממה</a:t>
            </a:r>
          </a:p>
        </p:txBody>
      </p:sp>
      <p:sp>
        <p:nvSpPr>
          <p:cNvPr id="7" name="Rectangle 20"/>
          <p:cNvSpPr/>
          <p:nvPr/>
        </p:nvSpPr>
        <p:spPr bwMode="auto">
          <a:xfrm>
            <a:off x="241300" y="2760663"/>
            <a:ext cx="8196263" cy="7874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ד'.</a:t>
            </a:r>
          </a:p>
        </p:txBody>
      </p:sp>
      <p:sp>
        <p:nvSpPr>
          <p:cNvPr id="8"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46</a:t>
            </a:fld>
            <a:endParaRPr lang="he-IL" sz="1400" dirty="0" smtClean="0">
              <a:solidFill>
                <a:schemeClr val="bg1">
                  <a:lumMod val="75000"/>
                </a:schemeClr>
              </a:solidFill>
            </a:endParaRPr>
          </a:p>
        </p:txBody>
      </p:sp>
    </p:spTree>
    <p:extLst>
      <p:ext uri="{BB962C8B-B14F-4D97-AF65-F5344CB8AC3E}">
        <p14:creationId xmlns:p14="http://schemas.microsoft.com/office/powerpoint/2010/main" val="2304016484"/>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3: השוואה בין תהליך הנשימה </a:t>
            </a:r>
            <a:r>
              <a:rPr lang="he-IL" sz="1800" b="1" dirty="0" smtClean="0">
                <a:solidFill>
                  <a:schemeClr val="accent3"/>
                </a:solidFill>
                <a:ea typeface="+mn-ea"/>
              </a:rPr>
              <a:t>התאית לבין </a:t>
            </a:r>
            <a:r>
              <a:rPr lang="he-IL" sz="1800" b="1" dirty="0" smtClean="0">
                <a:solidFill>
                  <a:srgbClr val="FF6600"/>
                </a:solidFill>
                <a:ea typeface="+mn-ea"/>
              </a:rPr>
              <a:t>תהליך הפוטוסינתזה</a:t>
            </a:r>
            <a:endParaRPr lang="he-IL" sz="1800" dirty="0" smtClean="0"/>
          </a:p>
        </p:txBody>
      </p:sp>
      <p:sp>
        <p:nvSpPr>
          <p:cNvPr id="32773" name="TextBox 6"/>
          <p:cNvSpPr txBox="1">
            <a:spLocks noChangeArrowheads="1"/>
          </p:cNvSpPr>
          <p:nvPr/>
        </p:nvSpPr>
        <p:spPr bwMode="auto">
          <a:xfrm>
            <a:off x="0" y="465138"/>
            <a:ext cx="8540750" cy="120015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dirty="0">
                <a:solidFill>
                  <a:schemeClr val="tx2"/>
                </a:solidFill>
              </a:rPr>
              <a:t>שאלה 3:</a:t>
            </a:r>
          </a:p>
          <a:p>
            <a:pPr eaLnBrk="1" hangingPunct="1"/>
            <a:r>
              <a:rPr lang="he-IL" dirty="0">
                <a:solidFill>
                  <a:schemeClr val="tx2"/>
                </a:solidFill>
              </a:rPr>
              <a:t>השוו בין תהליך הפוטוסינתזה לתהליך הנשימה התאית </a:t>
            </a:r>
            <a:r>
              <a:rPr lang="he-IL" u="sng" dirty="0">
                <a:solidFill>
                  <a:schemeClr val="tx2"/>
                </a:solidFill>
              </a:rPr>
              <a:t>המתרחשים בצמח</a:t>
            </a:r>
            <a:r>
              <a:rPr lang="he-IL" dirty="0">
                <a:solidFill>
                  <a:schemeClr val="tx2"/>
                </a:solidFill>
              </a:rPr>
              <a:t> בעזרת מילוי הטבלה:</a:t>
            </a:r>
          </a:p>
          <a:p>
            <a:pPr eaLnBrk="1" hangingPunct="1"/>
            <a:endParaRPr lang="he-IL" noProof="1">
              <a:solidFill>
                <a:schemeClr val="tx2"/>
              </a:solidFill>
            </a:endParaRPr>
          </a:p>
          <a:p>
            <a:pPr eaLnBrk="1" hangingPunct="1"/>
            <a:endParaRPr lang="he-IL" b="1" dirty="0">
              <a:solidFill>
                <a:srgbClr val="1D4C72"/>
              </a:solidFill>
              <a:latin typeface="Calibri" pitchFamily="34" charset="0"/>
              <a:cs typeface="Times New Roman" pitchFamily="18" charset="0"/>
            </a:endParaRPr>
          </a:p>
        </p:txBody>
      </p:sp>
      <p:graphicFrame>
        <p:nvGraphicFramePr>
          <p:cNvPr id="2" name="טבלה 1"/>
          <p:cNvGraphicFramePr>
            <a:graphicFrameLocks noGrp="1"/>
          </p:cNvGraphicFramePr>
          <p:nvPr/>
        </p:nvGraphicFramePr>
        <p:xfrm>
          <a:off x="231775" y="1196975"/>
          <a:ext cx="8588375" cy="5332414"/>
        </p:xfrm>
        <a:graphic>
          <a:graphicData uri="http://schemas.openxmlformats.org/drawingml/2006/table">
            <a:tbl>
              <a:tblPr rtl="1" firstRow="1" bandRow="1">
                <a:tableStyleId>{5C22544A-7EE6-4342-B048-85BDC9FD1C3A}</a:tableStyleId>
              </a:tblPr>
              <a:tblGrid>
                <a:gridCol w="2501850"/>
                <a:gridCol w="2810951"/>
                <a:gridCol w="3275574"/>
              </a:tblGrid>
              <a:tr h="576124">
                <a:tc>
                  <a:txBody>
                    <a:bodyPr/>
                    <a:lstStyle/>
                    <a:p>
                      <a:pPr rtl="1"/>
                      <a:endParaRPr lang="he-IL" sz="1600" dirty="0"/>
                    </a:p>
                  </a:txBody>
                  <a:tcPr marL="91437" marR="91437" marT="45725" marB="45725">
                    <a:solidFill>
                      <a:schemeClr val="bg1">
                        <a:lumMod val="95000"/>
                      </a:schemeClr>
                    </a:solidFill>
                  </a:tcPr>
                </a:tc>
                <a:tc>
                  <a:txBody>
                    <a:bodyPr/>
                    <a:lstStyle/>
                    <a:p>
                      <a:pPr rtl="1"/>
                      <a:r>
                        <a:rPr lang="he-IL" sz="1800" dirty="0" smtClean="0"/>
                        <a:t>תהליך הפוטוסינתזה</a:t>
                      </a:r>
                      <a:endParaRPr lang="he-IL" sz="1800" dirty="0"/>
                    </a:p>
                  </a:txBody>
                  <a:tcPr marL="91437" marR="91437" marT="45725" marB="45725">
                    <a:solidFill>
                      <a:srgbClr val="92D050"/>
                    </a:solidFill>
                  </a:tcPr>
                </a:tc>
                <a:tc>
                  <a:txBody>
                    <a:bodyPr/>
                    <a:lstStyle/>
                    <a:p>
                      <a:pPr rtl="1"/>
                      <a:r>
                        <a:rPr lang="he-IL" sz="1800" dirty="0" smtClean="0"/>
                        <a:t>תהליך הנשימה התאית</a:t>
                      </a:r>
                      <a:endParaRPr lang="he-IL" sz="1800" dirty="0"/>
                    </a:p>
                  </a:txBody>
                  <a:tcPr marL="91437" marR="91437" marT="45725" marB="45725">
                    <a:solidFill>
                      <a:srgbClr val="94D1EF"/>
                    </a:solidFill>
                  </a:tcPr>
                </a:tc>
              </a:tr>
              <a:tr h="792715">
                <a:tc>
                  <a:txBody>
                    <a:bodyPr/>
                    <a:lstStyle/>
                    <a:p>
                      <a:pPr rtl="1"/>
                      <a:r>
                        <a:rPr lang="he-IL" sz="1800" dirty="0" smtClean="0">
                          <a:solidFill>
                            <a:schemeClr val="tx2"/>
                          </a:solidFill>
                        </a:rPr>
                        <a:t>תפקידו בחיי הצמח</a:t>
                      </a:r>
                      <a:endParaRPr lang="he-IL" sz="1800" dirty="0">
                        <a:solidFill>
                          <a:schemeClr val="tx2"/>
                        </a:solidFill>
                      </a:endParaRPr>
                    </a:p>
                  </a:txBody>
                  <a:tcPr marL="91437" marR="91437" marT="45725" marB="45725">
                    <a:solidFill>
                      <a:schemeClr val="bg1">
                        <a:lumMod val="95000"/>
                      </a:schemeClr>
                    </a:solidFill>
                  </a:tcPr>
                </a:tc>
                <a:tc>
                  <a:txBody>
                    <a:bodyPr/>
                    <a:lstStyle/>
                    <a:p>
                      <a:pPr rtl="1"/>
                      <a:endParaRPr lang="he-IL" sz="1600" dirty="0"/>
                    </a:p>
                  </a:txBody>
                  <a:tcPr marL="91437" marR="91437" marT="45725" marB="45725">
                    <a:solidFill>
                      <a:srgbClr val="92D050"/>
                    </a:solidFill>
                  </a:tcPr>
                </a:tc>
                <a:tc>
                  <a:txBody>
                    <a:bodyPr/>
                    <a:lstStyle/>
                    <a:p>
                      <a:pPr rtl="1"/>
                      <a:endParaRPr lang="he-IL" sz="1600" dirty="0"/>
                    </a:p>
                  </a:txBody>
                  <a:tcPr marL="91437" marR="91437" marT="45725" marB="45725">
                    <a:solidFill>
                      <a:srgbClr val="94D1EF"/>
                    </a:solidFill>
                  </a:tcPr>
                </a:tc>
              </a:tr>
              <a:tr h="792715">
                <a:tc>
                  <a:txBody>
                    <a:bodyPr/>
                    <a:lstStyle/>
                    <a:p>
                      <a:pPr rtl="1"/>
                      <a:r>
                        <a:rPr lang="he-IL" sz="1800" dirty="0" smtClean="0">
                          <a:solidFill>
                            <a:schemeClr val="tx2"/>
                          </a:solidFill>
                        </a:rPr>
                        <a:t>מתי התהליך מתרחש?</a:t>
                      </a:r>
                      <a:endParaRPr lang="he-IL" sz="1800" dirty="0">
                        <a:solidFill>
                          <a:schemeClr val="tx2"/>
                        </a:solidFill>
                      </a:endParaRPr>
                    </a:p>
                  </a:txBody>
                  <a:tcPr marL="91437" marR="91437" marT="45725" marB="45725">
                    <a:solidFill>
                      <a:schemeClr val="bg1">
                        <a:lumMod val="95000"/>
                      </a:schemeClr>
                    </a:solidFill>
                  </a:tcPr>
                </a:tc>
                <a:tc>
                  <a:txBody>
                    <a:bodyPr/>
                    <a:lstStyle/>
                    <a:p>
                      <a:pPr rtl="1"/>
                      <a:endParaRPr lang="he-IL" sz="1600" dirty="0"/>
                    </a:p>
                  </a:txBody>
                  <a:tcPr marL="91437" marR="91437" marT="45725" marB="45725">
                    <a:solidFill>
                      <a:srgbClr val="92D050"/>
                    </a:solidFill>
                  </a:tcPr>
                </a:tc>
                <a:tc>
                  <a:txBody>
                    <a:bodyPr/>
                    <a:lstStyle/>
                    <a:p>
                      <a:pPr rtl="1"/>
                      <a:endParaRPr lang="he-IL" sz="1600" dirty="0"/>
                    </a:p>
                  </a:txBody>
                  <a:tcPr marL="91437" marR="91437" marT="45725" marB="45725">
                    <a:solidFill>
                      <a:srgbClr val="94D1EF"/>
                    </a:solidFill>
                  </a:tcPr>
                </a:tc>
              </a:tr>
              <a:tr h="792715">
                <a:tc>
                  <a:txBody>
                    <a:bodyPr/>
                    <a:lstStyle/>
                    <a:p>
                      <a:pPr rtl="1"/>
                      <a:r>
                        <a:rPr lang="he-IL" sz="1800" dirty="0" smtClean="0">
                          <a:solidFill>
                            <a:schemeClr val="tx2"/>
                          </a:solidFill>
                        </a:rPr>
                        <a:t>האם זה תהליך פירוק או בנייה?</a:t>
                      </a:r>
                      <a:endParaRPr lang="he-IL" sz="1800" dirty="0">
                        <a:solidFill>
                          <a:schemeClr val="tx2"/>
                        </a:solidFill>
                      </a:endParaRPr>
                    </a:p>
                  </a:txBody>
                  <a:tcPr marL="91437" marR="91437" marT="45725" marB="45725">
                    <a:solidFill>
                      <a:schemeClr val="bg1">
                        <a:lumMod val="95000"/>
                      </a:schemeClr>
                    </a:solidFill>
                  </a:tcPr>
                </a:tc>
                <a:tc>
                  <a:txBody>
                    <a:bodyPr/>
                    <a:lstStyle/>
                    <a:p>
                      <a:pPr rtl="1"/>
                      <a:endParaRPr lang="he-IL" sz="1600" dirty="0"/>
                    </a:p>
                  </a:txBody>
                  <a:tcPr marL="91437" marR="91437" marT="45725" marB="45725">
                    <a:solidFill>
                      <a:srgbClr val="92D050"/>
                    </a:solidFill>
                  </a:tcPr>
                </a:tc>
                <a:tc>
                  <a:txBody>
                    <a:bodyPr/>
                    <a:lstStyle/>
                    <a:p>
                      <a:pPr rtl="1"/>
                      <a:endParaRPr lang="he-IL" sz="1600" dirty="0"/>
                    </a:p>
                  </a:txBody>
                  <a:tcPr marL="91437" marR="91437" marT="45725" marB="45725">
                    <a:solidFill>
                      <a:srgbClr val="94D1EF"/>
                    </a:solidFill>
                  </a:tcPr>
                </a:tc>
              </a:tr>
              <a:tr h="792715">
                <a:tc>
                  <a:txBody>
                    <a:bodyPr/>
                    <a:lstStyle/>
                    <a:p>
                      <a:pPr rtl="1"/>
                      <a:r>
                        <a:rPr lang="he-IL" sz="1800" dirty="0" smtClean="0">
                          <a:solidFill>
                            <a:schemeClr val="tx2"/>
                          </a:solidFill>
                        </a:rPr>
                        <a:t>האם בתהליך מושקעת אנרגיה או נפלטת?</a:t>
                      </a:r>
                      <a:endParaRPr lang="he-IL" sz="1800" dirty="0">
                        <a:solidFill>
                          <a:schemeClr val="tx2"/>
                        </a:solidFill>
                      </a:endParaRPr>
                    </a:p>
                  </a:txBody>
                  <a:tcPr marL="91437" marR="91437" marT="45725" marB="45725">
                    <a:solidFill>
                      <a:schemeClr val="bg1">
                        <a:lumMod val="95000"/>
                      </a:schemeClr>
                    </a:solidFill>
                  </a:tcPr>
                </a:tc>
                <a:tc>
                  <a:txBody>
                    <a:bodyPr/>
                    <a:lstStyle/>
                    <a:p>
                      <a:pPr rtl="1"/>
                      <a:endParaRPr lang="he-IL" sz="1600" dirty="0"/>
                    </a:p>
                  </a:txBody>
                  <a:tcPr marL="91437" marR="91437" marT="45725" marB="45725">
                    <a:solidFill>
                      <a:srgbClr val="92D050"/>
                    </a:solidFill>
                  </a:tcPr>
                </a:tc>
                <a:tc>
                  <a:txBody>
                    <a:bodyPr/>
                    <a:lstStyle/>
                    <a:p>
                      <a:pPr rtl="1"/>
                      <a:endParaRPr lang="he-IL" sz="1600" dirty="0"/>
                    </a:p>
                  </a:txBody>
                  <a:tcPr marL="91437" marR="91437" marT="45725" marB="45725">
                    <a:solidFill>
                      <a:srgbClr val="94D1EF"/>
                    </a:solidFill>
                  </a:tcPr>
                </a:tc>
              </a:tr>
              <a:tr h="792715">
                <a:tc>
                  <a:txBody>
                    <a:bodyPr/>
                    <a:lstStyle/>
                    <a:p>
                      <a:pPr rtl="1"/>
                      <a:r>
                        <a:rPr lang="he-IL" sz="1800" dirty="0" smtClean="0">
                          <a:solidFill>
                            <a:schemeClr val="tx2"/>
                          </a:solidFill>
                        </a:rPr>
                        <a:t>היכן מתרחש</a:t>
                      </a:r>
                      <a:r>
                        <a:rPr lang="he-IL" sz="1800" baseline="0" dirty="0" smtClean="0">
                          <a:solidFill>
                            <a:schemeClr val="tx2"/>
                          </a:solidFill>
                        </a:rPr>
                        <a:t> התהליך בתאים?</a:t>
                      </a:r>
                      <a:endParaRPr lang="he-IL" sz="1800" dirty="0">
                        <a:solidFill>
                          <a:schemeClr val="tx2"/>
                        </a:solidFill>
                      </a:endParaRPr>
                    </a:p>
                  </a:txBody>
                  <a:tcPr marL="91437" marR="91437" marT="45725" marB="45725">
                    <a:solidFill>
                      <a:schemeClr val="bg1">
                        <a:lumMod val="95000"/>
                      </a:schemeClr>
                    </a:solidFill>
                  </a:tcPr>
                </a:tc>
                <a:tc>
                  <a:txBody>
                    <a:bodyPr/>
                    <a:lstStyle/>
                    <a:p>
                      <a:pPr rtl="1"/>
                      <a:endParaRPr lang="he-IL" sz="1600" dirty="0"/>
                    </a:p>
                  </a:txBody>
                  <a:tcPr marL="91437" marR="91437" marT="45725" marB="45725">
                    <a:solidFill>
                      <a:srgbClr val="92D050"/>
                    </a:solidFill>
                  </a:tcPr>
                </a:tc>
                <a:tc>
                  <a:txBody>
                    <a:bodyPr/>
                    <a:lstStyle/>
                    <a:p>
                      <a:pPr rtl="1"/>
                      <a:endParaRPr lang="he-IL" sz="1600" dirty="0"/>
                    </a:p>
                  </a:txBody>
                  <a:tcPr marL="91437" marR="91437" marT="45725" marB="45725">
                    <a:solidFill>
                      <a:srgbClr val="94D1EF"/>
                    </a:solidFill>
                  </a:tcPr>
                </a:tc>
              </a:tr>
              <a:tr h="792715">
                <a:tc>
                  <a:txBody>
                    <a:bodyPr/>
                    <a:lstStyle/>
                    <a:p>
                      <a:pPr rtl="1"/>
                      <a:r>
                        <a:rPr lang="he-IL" sz="1800" dirty="0" smtClean="0">
                          <a:solidFill>
                            <a:schemeClr val="tx2"/>
                          </a:solidFill>
                        </a:rPr>
                        <a:t>האם התהליך</a:t>
                      </a:r>
                      <a:r>
                        <a:rPr lang="he-IL" sz="1800" baseline="0" dirty="0" smtClean="0">
                          <a:solidFill>
                            <a:schemeClr val="tx2"/>
                          </a:solidFill>
                        </a:rPr>
                        <a:t> מתרחש בכל התאים?</a:t>
                      </a:r>
                      <a:endParaRPr lang="he-IL" sz="1800" dirty="0">
                        <a:solidFill>
                          <a:schemeClr val="tx2"/>
                        </a:solidFill>
                      </a:endParaRPr>
                    </a:p>
                  </a:txBody>
                  <a:tcPr marL="91437" marR="91437" marT="45725" marB="45725">
                    <a:solidFill>
                      <a:schemeClr val="bg1">
                        <a:lumMod val="95000"/>
                      </a:schemeClr>
                    </a:solidFill>
                  </a:tcPr>
                </a:tc>
                <a:tc>
                  <a:txBody>
                    <a:bodyPr/>
                    <a:lstStyle/>
                    <a:p>
                      <a:pPr rtl="1"/>
                      <a:endParaRPr lang="he-IL" sz="1600" dirty="0"/>
                    </a:p>
                  </a:txBody>
                  <a:tcPr marL="91437" marR="91437" marT="45725" marB="45725">
                    <a:solidFill>
                      <a:srgbClr val="92D050"/>
                    </a:solidFill>
                  </a:tcPr>
                </a:tc>
                <a:tc>
                  <a:txBody>
                    <a:bodyPr/>
                    <a:lstStyle/>
                    <a:p>
                      <a:pPr rtl="1"/>
                      <a:endParaRPr lang="he-IL" sz="1600" dirty="0"/>
                    </a:p>
                  </a:txBody>
                  <a:tcPr marL="91437" marR="91437" marT="45725" marB="45725">
                    <a:solidFill>
                      <a:srgbClr val="94D1EF"/>
                    </a:solidFill>
                  </a:tcPr>
                </a:tc>
              </a:tr>
            </a:tbl>
          </a:graphicData>
        </a:graphic>
      </p:graphicFrame>
      <p:sp>
        <p:nvSpPr>
          <p:cNvPr id="7"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a:spLocks noGrp="1"/>
          </p:cNvSpPr>
          <p:nvPr>
            <p:ph type="sldNum" sz="quarter" idx="12"/>
          </p:nvPr>
        </p:nvSpPr>
        <p:spPr bwMode="auto">
          <a:xfrm>
            <a:off x="197159" y="6520259"/>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47</a:t>
            </a:fld>
            <a:endParaRPr lang="he-IL" sz="1400" dirty="0" smtClean="0">
              <a:solidFill>
                <a:schemeClr val="bg1">
                  <a:lumMod val="75000"/>
                </a:schemeClr>
              </a:solidFill>
            </a:endParaRPr>
          </a:p>
        </p:txBody>
      </p:sp>
    </p:spTree>
    <p:extLst>
      <p:ext uri="{BB962C8B-B14F-4D97-AF65-F5344CB8AC3E}">
        <p14:creationId xmlns:p14="http://schemas.microsoft.com/office/powerpoint/2010/main" val="427318063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33797" name="TextBox 6"/>
          <p:cNvSpPr txBox="1">
            <a:spLocks noChangeArrowheads="1"/>
          </p:cNvSpPr>
          <p:nvPr/>
        </p:nvSpPr>
        <p:spPr bwMode="auto">
          <a:xfrm>
            <a:off x="142875" y="465138"/>
            <a:ext cx="8397875" cy="646112"/>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noProof="1">
              <a:solidFill>
                <a:srgbClr val="1D4C72"/>
              </a:solidFill>
            </a:endParaRPr>
          </a:p>
          <a:p>
            <a:pPr eaLnBrk="1" hangingPunct="1"/>
            <a:endParaRPr lang="he-IL" b="1">
              <a:solidFill>
                <a:srgbClr val="1D4C72"/>
              </a:solidFill>
              <a:latin typeface="Calibri" pitchFamily="34" charset="0"/>
              <a:cs typeface="Times New Roman" pitchFamily="18" charset="0"/>
            </a:endParaRPr>
          </a:p>
        </p:txBody>
      </p:sp>
      <p:graphicFrame>
        <p:nvGraphicFramePr>
          <p:cNvPr id="2" name="טבלה 1"/>
          <p:cNvGraphicFramePr>
            <a:graphicFrameLocks noGrp="1"/>
          </p:cNvGraphicFramePr>
          <p:nvPr/>
        </p:nvGraphicFramePr>
        <p:xfrm>
          <a:off x="231775" y="1196975"/>
          <a:ext cx="8588375" cy="5362576"/>
        </p:xfrm>
        <a:graphic>
          <a:graphicData uri="http://schemas.openxmlformats.org/drawingml/2006/table">
            <a:tbl>
              <a:tblPr rtl="1" firstRow="1" bandRow="1">
                <a:tableStyleId>{5C22544A-7EE6-4342-B048-85BDC9FD1C3A}</a:tableStyleId>
              </a:tblPr>
              <a:tblGrid>
                <a:gridCol w="2501850"/>
                <a:gridCol w="2810951"/>
                <a:gridCol w="3275574"/>
              </a:tblGrid>
              <a:tr h="576106">
                <a:tc>
                  <a:txBody>
                    <a:bodyPr/>
                    <a:lstStyle/>
                    <a:p>
                      <a:pPr rtl="1"/>
                      <a:endParaRPr lang="he-IL" sz="1600" dirty="0"/>
                    </a:p>
                  </a:txBody>
                  <a:tcPr marL="91437" marR="91437" marT="45723" marB="45723">
                    <a:solidFill>
                      <a:schemeClr val="bg1">
                        <a:lumMod val="95000"/>
                      </a:schemeClr>
                    </a:solidFill>
                  </a:tcPr>
                </a:tc>
                <a:tc>
                  <a:txBody>
                    <a:bodyPr/>
                    <a:lstStyle/>
                    <a:p>
                      <a:pPr rtl="1"/>
                      <a:r>
                        <a:rPr lang="he-IL" sz="1600" dirty="0" smtClean="0"/>
                        <a:t>תהליך הפוטוסינתזה</a:t>
                      </a:r>
                      <a:endParaRPr lang="he-IL" sz="1600" dirty="0"/>
                    </a:p>
                  </a:txBody>
                  <a:tcPr marL="91437" marR="91437" marT="45723" marB="45723">
                    <a:solidFill>
                      <a:srgbClr val="92D050"/>
                    </a:solidFill>
                  </a:tcPr>
                </a:tc>
                <a:tc>
                  <a:txBody>
                    <a:bodyPr/>
                    <a:lstStyle/>
                    <a:p>
                      <a:pPr rtl="1"/>
                      <a:r>
                        <a:rPr lang="he-IL" sz="1600" dirty="0" smtClean="0"/>
                        <a:t>תהליך הנשימה התאית</a:t>
                      </a:r>
                      <a:endParaRPr lang="he-IL" sz="1600" dirty="0"/>
                    </a:p>
                  </a:txBody>
                  <a:tcPr marL="91437" marR="91437" marT="45723" marB="45723">
                    <a:solidFill>
                      <a:srgbClr val="94D1EF"/>
                    </a:solidFill>
                  </a:tcPr>
                </a:tc>
              </a:tr>
              <a:tr h="792690">
                <a:tc>
                  <a:txBody>
                    <a:bodyPr/>
                    <a:lstStyle/>
                    <a:p>
                      <a:pPr rtl="1"/>
                      <a:r>
                        <a:rPr lang="he-IL" sz="1600" dirty="0" smtClean="0">
                          <a:solidFill>
                            <a:schemeClr val="tx2"/>
                          </a:solidFill>
                        </a:rPr>
                        <a:t>תפקידו בחיי הצמח</a:t>
                      </a:r>
                      <a:endParaRPr lang="he-IL" sz="1600" dirty="0">
                        <a:solidFill>
                          <a:schemeClr val="tx2"/>
                        </a:solidFill>
                      </a:endParaRPr>
                    </a:p>
                  </a:txBody>
                  <a:tcPr marL="91437" marR="91437" marT="45723" marB="45723">
                    <a:solidFill>
                      <a:schemeClr val="bg1">
                        <a:lumMod val="95000"/>
                      </a:schemeClr>
                    </a:solidFill>
                  </a:tcPr>
                </a:tc>
                <a:tc>
                  <a:txBody>
                    <a:bodyPr/>
                    <a:lstStyle/>
                    <a:p>
                      <a:pPr rtl="1"/>
                      <a:r>
                        <a:rPr lang="he-IL" sz="1600" dirty="0" smtClean="0">
                          <a:solidFill>
                            <a:schemeClr val="tx2"/>
                          </a:solidFill>
                        </a:rPr>
                        <a:t>יצירת חומרים אורגניים שאחר כך ינוצלו  לבנייה ולהפקת אנרגיה </a:t>
                      </a:r>
                      <a:endParaRPr lang="he-IL" sz="1600" dirty="0">
                        <a:solidFill>
                          <a:schemeClr val="tx2"/>
                        </a:solidFill>
                      </a:endParaRPr>
                    </a:p>
                  </a:txBody>
                  <a:tcPr marL="91437" marR="91437" marT="45723" marB="45723">
                    <a:solidFill>
                      <a:srgbClr val="92D050"/>
                    </a:solidFill>
                  </a:tcPr>
                </a:tc>
                <a:tc>
                  <a:txBody>
                    <a:bodyPr/>
                    <a:lstStyle/>
                    <a:p>
                      <a:pPr rtl="1"/>
                      <a:r>
                        <a:rPr lang="he-IL" sz="1600" dirty="0" smtClean="0">
                          <a:solidFill>
                            <a:schemeClr val="tx2"/>
                          </a:solidFill>
                        </a:rPr>
                        <a:t>הפקת אנרגיה שתנוצל לבניית </a:t>
                      </a:r>
                      <a:r>
                        <a:rPr lang="en-US" sz="1600" dirty="0" smtClean="0">
                          <a:solidFill>
                            <a:schemeClr val="tx2"/>
                          </a:solidFill>
                        </a:rPr>
                        <a:t>ATP</a:t>
                      </a:r>
                      <a:r>
                        <a:rPr lang="he-IL" sz="1600" dirty="0" smtClean="0">
                          <a:solidFill>
                            <a:schemeClr val="tx2"/>
                          </a:solidFill>
                        </a:rPr>
                        <a:t>, מפירוק חומרים אורגניים </a:t>
                      </a:r>
                      <a:endParaRPr lang="he-IL" sz="1600" dirty="0">
                        <a:solidFill>
                          <a:schemeClr val="tx2"/>
                        </a:solidFill>
                      </a:endParaRPr>
                    </a:p>
                  </a:txBody>
                  <a:tcPr marL="91437" marR="91437" marT="45723" marB="45723">
                    <a:solidFill>
                      <a:srgbClr val="94D1EF"/>
                    </a:solidFill>
                  </a:tcPr>
                </a:tc>
              </a:tr>
              <a:tr h="79269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smtClean="0">
                          <a:solidFill>
                            <a:schemeClr val="tx2"/>
                          </a:solidFill>
                        </a:rPr>
                        <a:t>מתי התהליך מתרחש?</a:t>
                      </a:r>
                    </a:p>
                    <a:p>
                      <a:pPr rtl="1"/>
                      <a:endParaRPr lang="he-IL" sz="1600" dirty="0">
                        <a:solidFill>
                          <a:schemeClr val="tx2"/>
                        </a:solidFill>
                      </a:endParaRPr>
                    </a:p>
                  </a:txBody>
                  <a:tcPr marL="91437" marR="91437" marT="45723" marB="45723">
                    <a:solidFill>
                      <a:schemeClr val="bg1">
                        <a:lumMod val="95000"/>
                      </a:schemeClr>
                    </a:solidFill>
                  </a:tcPr>
                </a:tc>
                <a:tc>
                  <a:txBody>
                    <a:bodyPr/>
                    <a:lstStyle/>
                    <a:p>
                      <a:pPr rtl="1"/>
                      <a:r>
                        <a:rPr lang="he-IL" sz="1600" dirty="0" smtClean="0">
                          <a:solidFill>
                            <a:schemeClr val="tx2"/>
                          </a:solidFill>
                        </a:rPr>
                        <a:t>ביום</a:t>
                      </a:r>
                      <a:endParaRPr lang="he-IL" sz="1600" dirty="0">
                        <a:solidFill>
                          <a:schemeClr val="tx2"/>
                        </a:solidFill>
                      </a:endParaRPr>
                    </a:p>
                  </a:txBody>
                  <a:tcPr marL="91437" marR="91437" marT="45723" marB="45723">
                    <a:solidFill>
                      <a:srgbClr val="92D050"/>
                    </a:solidFill>
                  </a:tcPr>
                </a:tc>
                <a:tc>
                  <a:txBody>
                    <a:bodyPr/>
                    <a:lstStyle/>
                    <a:p>
                      <a:pPr rtl="1"/>
                      <a:r>
                        <a:rPr lang="he-IL" sz="1600" dirty="0" smtClean="0">
                          <a:solidFill>
                            <a:schemeClr val="tx2"/>
                          </a:solidFill>
                        </a:rPr>
                        <a:t>בכל שעות היממה</a:t>
                      </a:r>
                      <a:endParaRPr lang="he-IL" sz="1600" dirty="0">
                        <a:solidFill>
                          <a:schemeClr val="tx2"/>
                        </a:solidFill>
                      </a:endParaRPr>
                    </a:p>
                  </a:txBody>
                  <a:tcPr marL="91437" marR="91437" marT="45723" marB="45723">
                    <a:solidFill>
                      <a:srgbClr val="94D1EF"/>
                    </a:solidFill>
                  </a:tcPr>
                </a:tc>
              </a:tr>
              <a:tr h="792690">
                <a:tc>
                  <a:txBody>
                    <a:bodyPr/>
                    <a:lstStyle/>
                    <a:p>
                      <a:pPr rtl="1"/>
                      <a:r>
                        <a:rPr lang="he-IL" sz="1600" dirty="0" smtClean="0">
                          <a:solidFill>
                            <a:schemeClr val="tx2"/>
                          </a:solidFill>
                        </a:rPr>
                        <a:t>האם זה תהליך פירוק או בנייה?</a:t>
                      </a:r>
                      <a:endParaRPr lang="he-IL" sz="1600" dirty="0">
                        <a:solidFill>
                          <a:schemeClr val="tx2"/>
                        </a:solidFill>
                      </a:endParaRPr>
                    </a:p>
                  </a:txBody>
                  <a:tcPr marL="91437" marR="91437" marT="45723" marB="45723">
                    <a:solidFill>
                      <a:schemeClr val="bg1">
                        <a:lumMod val="95000"/>
                      </a:schemeClr>
                    </a:solidFill>
                  </a:tcPr>
                </a:tc>
                <a:tc>
                  <a:txBody>
                    <a:bodyPr/>
                    <a:lstStyle/>
                    <a:p>
                      <a:pPr rtl="1"/>
                      <a:r>
                        <a:rPr lang="he-IL" sz="1600" dirty="0" smtClean="0">
                          <a:solidFill>
                            <a:schemeClr val="tx2"/>
                          </a:solidFill>
                        </a:rPr>
                        <a:t>בנייה</a:t>
                      </a:r>
                      <a:endParaRPr lang="he-IL" sz="1600" dirty="0">
                        <a:solidFill>
                          <a:schemeClr val="tx2"/>
                        </a:solidFill>
                      </a:endParaRPr>
                    </a:p>
                  </a:txBody>
                  <a:tcPr marL="91437" marR="91437" marT="45723" marB="45723">
                    <a:solidFill>
                      <a:srgbClr val="92D050"/>
                    </a:solidFill>
                  </a:tcPr>
                </a:tc>
                <a:tc>
                  <a:txBody>
                    <a:bodyPr/>
                    <a:lstStyle/>
                    <a:p>
                      <a:pPr rtl="1"/>
                      <a:r>
                        <a:rPr lang="he-IL" sz="1600" dirty="0" smtClean="0">
                          <a:solidFill>
                            <a:schemeClr val="tx2"/>
                          </a:solidFill>
                        </a:rPr>
                        <a:t>פירוק</a:t>
                      </a:r>
                      <a:endParaRPr lang="he-IL" sz="1600" dirty="0">
                        <a:solidFill>
                          <a:schemeClr val="tx2"/>
                        </a:solidFill>
                      </a:endParaRPr>
                    </a:p>
                  </a:txBody>
                  <a:tcPr marL="91437" marR="91437" marT="45723" marB="45723">
                    <a:solidFill>
                      <a:srgbClr val="94D1EF"/>
                    </a:solidFill>
                  </a:tcPr>
                </a:tc>
              </a:tr>
              <a:tr h="823020">
                <a:tc>
                  <a:txBody>
                    <a:bodyPr/>
                    <a:lstStyle/>
                    <a:p>
                      <a:pPr rtl="1"/>
                      <a:r>
                        <a:rPr lang="he-IL" sz="1600" dirty="0" smtClean="0">
                          <a:solidFill>
                            <a:schemeClr val="tx2"/>
                          </a:solidFill>
                        </a:rPr>
                        <a:t>האם בתהליך מושקעת אנרגיה או נפלטת?</a:t>
                      </a:r>
                      <a:endParaRPr lang="he-IL" sz="1600" dirty="0">
                        <a:solidFill>
                          <a:schemeClr val="tx2"/>
                        </a:solidFill>
                      </a:endParaRPr>
                    </a:p>
                  </a:txBody>
                  <a:tcPr marL="91437" marR="91437" marT="45723" marB="45723">
                    <a:solidFill>
                      <a:schemeClr val="bg1">
                        <a:lumMod val="95000"/>
                      </a:schemeClr>
                    </a:solidFill>
                  </a:tcPr>
                </a:tc>
                <a:tc>
                  <a:txBody>
                    <a:bodyPr/>
                    <a:lstStyle/>
                    <a:p>
                      <a:pPr rtl="1"/>
                      <a:r>
                        <a:rPr lang="he-IL" sz="1600" dirty="0" smtClean="0">
                          <a:solidFill>
                            <a:schemeClr val="tx2"/>
                          </a:solidFill>
                        </a:rPr>
                        <a:t>מושקעת אנרגיית אור</a:t>
                      </a:r>
                      <a:endParaRPr lang="he-IL" sz="1600" dirty="0">
                        <a:solidFill>
                          <a:schemeClr val="tx2"/>
                        </a:solidFill>
                      </a:endParaRPr>
                    </a:p>
                  </a:txBody>
                  <a:tcPr marL="91437" marR="91437" marT="45723" marB="45723">
                    <a:solidFill>
                      <a:srgbClr val="92D050"/>
                    </a:solidFill>
                  </a:tcPr>
                </a:tc>
                <a:tc>
                  <a:txBody>
                    <a:bodyPr/>
                    <a:lstStyle/>
                    <a:p>
                      <a:pPr rtl="1"/>
                      <a:r>
                        <a:rPr lang="he-IL" sz="1600" dirty="0" smtClean="0">
                          <a:solidFill>
                            <a:schemeClr val="tx2"/>
                          </a:solidFill>
                        </a:rPr>
                        <a:t>נפלטת אנרגיה שמקצתה הופך</a:t>
                      </a:r>
                      <a:r>
                        <a:rPr lang="he-IL" sz="1600" baseline="0" dirty="0" smtClean="0">
                          <a:solidFill>
                            <a:schemeClr val="tx2"/>
                          </a:solidFill>
                        </a:rPr>
                        <a:t> לאנרגיה כימית האצורה ב-</a:t>
                      </a:r>
                      <a:r>
                        <a:rPr lang="en-US" sz="1600" baseline="0" dirty="0" smtClean="0">
                          <a:solidFill>
                            <a:schemeClr val="tx2"/>
                          </a:solidFill>
                        </a:rPr>
                        <a:t>ATP</a:t>
                      </a:r>
                      <a:r>
                        <a:rPr lang="he-IL" sz="1600" baseline="0" dirty="0" smtClean="0">
                          <a:solidFill>
                            <a:schemeClr val="tx2"/>
                          </a:solidFill>
                        </a:rPr>
                        <a:t> ומקצתה נפלט בתור אנרגיית חום</a:t>
                      </a:r>
                      <a:endParaRPr lang="he-IL" sz="1600" dirty="0">
                        <a:solidFill>
                          <a:schemeClr val="tx2"/>
                        </a:solidFill>
                      </a:endParaRPr>
                    </a:p>
                  </a:txBody>
                  <a:tcPr marL="91437" marR="91437" marT="45723" marB="45723">
                    <a:solidFill>
                      <a:srgbClr val="94D1EF"/>
                    </a:solidFill>
                  </a:tcPr>
                </a:tc>
              </a:tr>
              <a:tr h="792690">
                <a:tc>
                  <a:txBody>
                    <a:bodyPr/>
                    <a:lstStyle/>
                    <a:p>
                      <a:pPr rtl="1"/>
                      <a:r>
                        <a:rPr lang="he-IL" sz="1600" dirty="0" smtClean="0">
                          <a:solidFill>
                            <a:schemeClr val="tx2"/>
                          </a:solidFill>
                        </a:rPr>
                        <a:t>היכן מתרחש</a:t>
                      </a:r>
                      <a:r>
                        <a:rPr lang="he-IL" sz="1600" baseline="0" dirty="0" smtClean="0">
                          <a:solidFill>
                            <a:schemeClr val="tx2"/>
                          </a:solidFill>
                        </a:rPr>
                        <a:t> התהליך בתאים?</a:t>
                      </a:r>
                      <a:endParaRPr lang="he-IL" sz="1600" dirty="0">
                        <a:solidFill>
                          <a:schemeClr val="tx2"/>
                        </a:solidFill>
                      </a:endParaRPr>
                    </a:p>
                  </a:txBody>
                  <a:tcPr marL="91437" marR="91437" marT="45723" marB="45723">
                    <a:solidFill>
                      <a:schemeClr val="bg1">
                        <a:lumMod val="95000"/>
                      </a:schemeClr>
                    </a:solidFill>
                  </a:tcPr>
                </a:tc>
                <a:tc>
                  <a:txBody>
                    <a:bodyPr/>
                    <a:lstStyle/>
                    <a:p>
                      <a:pPr rtl="1"/>
                      <a:r>
                        <a:rPr lang="he-IL" sz="1600" dirty="0" smtClean="0">
                          <a:solidFill>
                            <a:schemeClr val="tx2"/>
                          </a:solidFill>
                        </a:rPr>
                        <a:t>בכלורופלסטים</a:t>
                      </a:r>
                      <a:endParaRPr lang="he-IL" sz="1600" dirty="0">
                        <a:solidFill>
                          <a:schemeClr val="tx2"/>
                        </a:solidFill>
                      </a:endParaRPr>
                    </a:p>
                  </a:txBody>
                  <a:tcPr marL="91437" marR="91437" marT="45723" marB="45723">
                    <a:solidFill>
                      <a:srgbClr val="92D050"/>
                    </a:solidFill>
                  </a:tcPr>
                </a:tc>
                <a:tc>
                  <a:txBody>
                    <a:bodyPr/>
                    <a:lstStyle/>
                    <a:p>
                      <a:pPr rtl="1"/>
                      <a:r>
                        <a:rPr lang="he-IL" sz="1600" dirty="0" smtClean="0">
                          <a:solidFill>
                            <a:schemeClr val="tx2"/>
                          </a:solidFill>
                        </a:rPr>
                        <a:t>רוב</a:t>
                      </a:r>
                      <a:r>
                        <a:rPr lang="he-IL" sz="1600" baseline="0" dirty="0" smtClean="0">
                          <a:solidFill>
                            <a:schemeClr val="tx2"/>
                          </a:solidFill>
                        </a:rPr>
                        <a:t> התהליך </a:t>
                      </a:r>
                      <a:r>
                        <a:rPr lang="he-IL" sz="1600" baseline="0" noProof="1" smtClean="0">
                          <a:solidFill>
                            <a:schemeClr val="tx2"/>
                          </a:solidFill>
                        </a:rPr>
                        <a:t>במיטוכונדריה</a:t>
                      </a:r>
                    </a:p>
                    <a:p>
                      <a:pPr rtl="1"/>
                      <a:r>
                        <a:rPr lang="he-IL" sz="1600" baseline="0" dirty="0" smtClean="0">
                          <a:solidFill>
                            <a:schemeClr val="tx2"/>
                          </a:solidFill>
                        </a:rPr>
                        <a:t>(התחלת התהליך בציטופלסמה)</a:t>
                      </a:r>
                      <a:endParaRPr lang="he-IL" sz="1600" dirty="0">
                        <a:solidFill>
                          <a:schemeClr val="tx2"/>
                        </a:solidFill>
                      </a:endParaRPr>
                    </a:p>
                  </a:txBody>
                  <a:tcPr marL="91437" marR="91437" marT="45723" marB="45723">
                    <a:solidFill>
                      <a:srgbClr val="94D1EF"/>
                    </a:solidFill>
                  </a:tcPr>
                </a:tc>
              </a:tr>
              <a:tr h="792690">
                <a:tc>
                  <a:txBody>
                    <a:bodyPr/>
                    <a:lstStyle/>
                    <a:p>
                      <a:pPr rtl="1"/>
                      <a:r>
                        <a:rPr lang="he-IL" sz="1800" dirty="0" smtClean="0">
                          <a:solidFill>
                            <a:schemeClr val="tx2"/>
                          </a:solidFill>
                        </a:rPr>
                        <a:t>האם התהליך</a:t>
                      </a:r>
                      <a:r>
                        <a:rPr lang="he-IL" sz="1800" baseline="0" dirty="0" smtClean="0">
                          <a:solidFill>
                            <a:schemeClr val="tx2"/>
                          </a:solidFill>
                        </a:rPr>
                        <a:t> מתרחש בכל התאים?</a:t>
                      </a:r>
                      <a:endParaRPr lang="he-IL" sz="1800" dirty="0">
                        <a:solidFill>
                          <a:schemeClr val="tx2"/>
                        </a:solidFill>
                      </a:endParaRPr>
                    </a:p>
                  </a:txBody>
                  <a:tcPr marL="91437" marR="91437" marT="45723" marB="45723">
                    <a:solidFill>
                      <a:schemeClr val="bg1">
                        <a:lumMod val="95000"/>
                      </a:schemeClr>
                    </a:solidFill>
                  </a:tcPr>
                </a:tc>
                <a:tc>
                  <a:txBody>
                    <a:bodyPr/>
                    <a:lstStyle/>
                    <a:p>
                      <a:pPr rtl="1"/>
                      <a:r>
                        <a:rPr lang="he-IL" sz="1600" dirty="0" smtClean="0">
                          <a:solidFill>
                            <a:schemeClr val="tx2"/>
                          </a:solidFill>
                        </a:rPr>
                        <a:t>רק בתאים המכילים כלורופלסטים (בעיקר בעלים)</a:t>
                      </a:r>
                      <a:endParaRPr lang="he-IL" sz="1600" dirty="0">
                        <a:solidFill>
                          <a:schemeClr val="tx2"/>
                        </a:solidFill>
                      </a:endParaRPr>
                    </a:p>
                  </a:txBody>
                  <a:tcPr marL="91437" marR="91437" marT="45723" marB="45723">
                    <a:solidFill>
                      <a:srgbClr val="92D050"/>
                    </a:solidFill>
                  </a:tcPr>
                </a:tc>
                <a:tc>
                  <a:txBody>
                    <a:bodyPr/>
                    <a:lstStyle/>
                    <a:p>
                      <a:pPr rtl="1"/>
                      <a:r>
                        <a:rPr lang="he-IL" sz="1600" dirty="0" smtClean="0">
                          <a:solidFill>
                            <a:schemeClr val="tx2"/>
                          </a:solidFill>
                        </a:rPr>
                        <a:t>בכל התאים</a:t>
                      </a:r>
                      <a:endParaRPr lang="he-IL" sz="1600" dirty="0">
                        <a:solidFill>
                          <a:schemeClr val="tx2"/>
                        </a:solidFill>
                      </a:endParaRPr>
                    </a:p>
                  </a:txBody>
                  <a:tcPr marL="91437" marR="91437" marT="45723" marB="45723">
                    <a:solidFill>
                      <a:srgbClr val="94D1EF"/>
                    </a:solidFill>
                  </a:tcPr>
                </a:tc>
              </a:tr>
            </a:tbl>
          </a:graphicData>
        </a:graphic>
      </p:graphicFrame>
      <p:sp>
        <p:nvSpPr>
          <p:cNvPr id="33832" name="TextBox 6"/>
          <p:cNvSpPr txBox="1">
            <a:spLocks noChangeArrowheads="1"/>
          </p:cNvSpPr>
          <p:nvPr/>
        </p:nvSpPr>
        <p:spPr bwMode="auto">
          <a:xfrm>
            <a:off x="0" y="465138"/>
            <a:ext cx="8540750" cy="120015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dirty="0">
                <a:solidFill>
                  <a:schemeClr val="tx2"/>
                </a:solidFill>
              </a:rPr>
              <a:t>שאלה 3:</a:t>
            </a:r>
          </a:p>
          <a:p>
            <a:pPr eaLnBrk="1" hangingPunct="1"/>
            <a:r>
              <a:rPr lang="he-IL" dirty="0">
                <a:solidFill>
                  <a:schemeClr val="tx2"/>
                </a:solidFill>
              </a:rPr>
              <a:t>השוו בין תהליך הפוטוסינתזה לתהליך הנשימה התאית </a:t>
            </a:r>
            <a:r>
              <a:rPr lang="he-IL" u="sng" dirty="0">
                <a:solidFill>
                  <a:schemeClr val="tx2"/>
                </a:solidFill>
              </a:rPr>
              <a:t>המתרחשים בצמח</a:t>
            </a:r>
            <a:r>
              <a:rPr lang="he-IL" dirty="0">
                <a:solidFill>
                  <a:schemeClr val="tx2"/>
                </a:solidFill>
              </a:rPr>
              <a:t> בעזרת מילוי הטבלה:</a:t>
            </a:r>
          </a:p>
          <a:p>
            <a:pPr eaLnBrk="1" hangingPunct="1"/>
            <a:endParaRPr lang="he-IL" noProof="1">
              <a:solidFill>
                <a:schemeClr val="tx2"/>
              </a:solidFill>
            </a:endParaRPr>
          </a:p>
          <a:p>
            <a:pPr eaLnBrk="1" hangingPunct="1"/>
            <a:endParaRPr lang="he-IL" b="1" dirty="0">
              <a:solidFill>
                <a:srgbClr val="1D4C72"/>
              </a:solidFill>
              <a:latin typeface="Calibri" pitchFamily="34" charset="0"/>
              <a:cs typeface="Times New Roman" pitchFamily="18" charset="0"/>
            </a:endParaRPr>
          </a:p>
        </p:txBody>
      </p:sp>
      <p:sp>
        <p:nvSpPr>
          <p:cNvPr id="8"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520259"/>
            <a:ext cx="77444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48</a:t>
            </a:fld>
            <a:endParaRPr lang="he-IL" sz="1400" dirty="0" smtClean="0">
              <a:solidFill>
                <a:schemeClr val="bg1">
                  <a:lumMod val="75000"/>
                </a:schemeClr>
              </a:solidFill>
            </a:endParaRPr>
          </a:p>
        </p:txBody>
      </p:sp>
    </p:spTree>
    <p:extLst>
      <p:ext uri="{BB962C8B-B14F-4D97-AF65-F5344CB8AC3E}">
        <p14:creationId xmlns:p14="http://schemas.microsoft.com/office/powerpoint/2010/main" val="345980385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היחס בין </a:t>
            </a:r>
            <a:r>
              <a:rPr lang="he-IL" sz="1800" b="1" dirty="0" smtClean="0">
                <a:solidFill>
                  <a:schemeClr val="accent3"/>
                </a:solidFill>
                <a:ea typeface="+mn-ea"/>
              </a:rPr>
              <a:t>עצמת  הפוטוסינתזה לבין עצמת </a:t>
            </a:r>
            <a:r>
              <a:rPr lang="he-IL" sz="1800" b="1" dirty="0" smtClean="0">
                <a:solidFill>
                  <a:srgbClr val="FF6600"/>
                </a:solidFill>
                <a:ea typeface="+mn-ea"/>
              </a:rPr>
              <a:t>הנשימה התאית בצמח</a:t>
            </a:r>
            <a:endParaRPr lang="he-IL" sz="1800" dirty="0" smtClean="0"/>
          </a:p>
        </p:txBody>
      </p:sp>
      <p:sp>
        <p:nvSpPr>
          <p:cNvPr id="30725" name="TextBox 6"/>
          <p:cNvSpPr txBox="1">
            <a:spLocks noChangeArrowheads="1"/>
          </p:cNvSpPr>
          <p:nvPr/>
        </p:nvSpPr>
        <p:spPr bwMode="auto">
          <a:xfrm>
            <a:off x="142875" y="522684"/>
            <a:ext cx="8397875" cy="2031325"/>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u="sng" dirty="0"/>
              <a:t>החומרים האורגניים הנוצרים בתהליך הפוטוסינתזה משמשים בצמח לשתי מטרות</a:t>
            </a:r>
            <a:r>
              <a:rPr lang="he-IL" dirty="0"/>
              <a:t>:</a:t>
            </a:r>
          </a:p>
          <a:p>
            <a:pPr>
              <a:defRPr/>
            </a:pPr>
            <a:r>
              <a:rPr lang="he-IL" dirty="0"/>
              <a:t>א. </a:t>
            </a:r>
            <a:r>
              <a:rPr lang="he-IL" dirty="0">
                <a:solidFill>
                  <a:schemeClr val="accent3"/>
                </a:solidFill>
              </a:rPr>
              <a:t>בנייה</a:t>
            </a:r>
            <a:r>
              <a:rPr lang="he-IL" dirty="0"/>
              <a:t>: נבנים מהם חומרים אורגניים נוספים המשמשים לבניית תאי הצמח ולתפקודם.</a:t>
            </a:r>
          </a:p>
          <a:p>
            <a:pPr>
              <a:defRPr/>
            </a:pPr>
            <a:r>
              <a:rPr lang="he-IL" dirty="0"/>
              <a:t>ב. </a:t>
            </a:r>
            <a:r>
              <a:rPr lang="he-IL" dirty="0">
                <a:solidFill>
                  <a:schemeClr val="accent3"/>
                </a:solidFill>
              </a:rPr>
              <a:t>נשימה תאית</a:t>
            </a:r>
            <a:r>
              <a:rPr lang="he-IL" dirty="0"/>
              <a:t>: הם מתפרקים בתהליך הנשימה התאית. בתהליך נפלטת אנרגיה </a:t>
            </a:r>
            <a:endParaRPr lang="he-IL" dirty="0" smtClean="0"/>
          </a:p>
          <a:p>
            <a:pPr>
              <a:defRPr/>
            </a:pPr>
            <a:r>
              <a:rPr lang="he-IL" dirty="0" smtClean="0"/>
              <a:t>   (הנאגרת </a:t>
            </a:r>
            <a:r>
              <a:rPr lang="he-IL" dirty="0"/>
              <a:t>ב-</a:t>
            </a:r>
            <a:r>
              <a:rPr lang="en-US" dirty="0"/>
              <a:t>ATP</a:t>
            </a:r>
            <a:r>
              <a:rPr lang="he-IL" dirty="0"/>
              <a:t>), הנחוצה לתהליכי חיים צורכי אנרגיה המתרחשים בתאי הצמח. </a:t>
            </a:r>
          </a:p>
          <a:p>
            <a:pPr>
              <a:defRPr/>
            </a:pPr>
            <a:endParaRPr lang="he-IL" dirty="0" smtClean="0"/>
          </a:p>
          <a:p>
            <a:pPr>
              <a:defRPr/>
            </a:pPr>
            <a:r>
              <a:rPr lang="he-IL" u="sng" dirty="0" smtClean="0"/>
              <a:t>עצמת </a:t>
            </a:r>
            <a:r>
              <a:rPr lang="he-IL" u="sng" dirty="0"/>
              <a:t>הפוטוסינתזה בצמח צריכה להיות גדולה מעצמת  הנשימה התאית</a:t>
            </a:r>
            <a:r>
              <a:rPr lang="he-IL" dirty="0"/>
              <a:t>, מכיוון שחלק </a:t>
            </a:r>
          </a:p>
          <a:p>
            <a:pPr>
              <a:defRPr/>
            </a:pPr>
            <a:r>
              <a:rPr lang="he-IL" dirty="0"/>
              <a:t>מתוצרי הפוטוסינתזה משמשים גם לגדילה.</a:t>
            </a:r>
          </a:p>
        </p:txBody>
      </p:sp>
      <p:sp>
        <p:nvSpPr>
          <p:cNvPr id="38918" name="TextBox 6"/>
          <p:cNvSpPr txBox="1">
            <a:spLocks noChangeArrowheads="1"/>
          </p:cNvSpPr>
          <p:nvPr/>
        </p:nvSpPr>
        <p:spPr bwMode="auto">
          <a:xfrm>
            <a:off x="297853" y="5285017"/>
            <a:ext cx="8397875" cy="1200329"/>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u="sng" dirty="0"/>
              <a:t>מבחינת חילופי הגזים עם הסביבה</a:t>
            </a:r>
            <a:r>
              <a:rPr lang="he-IL" dirty="0"/>
              <a:t>:</a:t>
            </a:r>
          </a:p>
          <a:p>
            <a:pPr eaLnBrk="1" hangingPunct="1"/>
            <a:r>
              <a:rPr lang="he-IL" dirty="0"/>
              <a:t>מכיוון שעצמת הפוטוסינתזה גדולה מעצמת </a:t>
            </a:r>
            <a:endParaRPr lang="he-IL" dirty="0" smtClean="0"/>
          </a:p>
          <a:p>
            <a:pPr eaLnBrk="1" hangingPunct="1"/>
            <a:r>
              <a:rPr lang="he-IL" dirty="0" smtClean="0"/>
              <a:t>הנשימה </a:t>
            </a:r>
            <a:r>
              <a:rPr lang="he-IL" dirty="0"/>
              <a:t>התאית, </a:t>
            </a:r>
            <a:r>
              <a:rPr lang="he-IL" dirty="0" smtClean="0"/>
              <a:t>הרי </a:t>
            </a:r>
            <a:r>
              <a:rPr lang="he-IL" dirty="0"/>
              <a:t>שבסיכום שני התהליכים: </a:t>
            </a:r>
            <a:endParaRPr lang="he-IL" dirty="0" smtClean="0"/>
          </a:p>
          <a:p>
            <a:pPr eaLnBrk="1" hangingPunct="1"/>
            <a:r>
              <a:rPr lang="he-IL" dirty="0" smtClean="0"/>
              <a:t>הצמחים </a:t>
            </a:r>
            <a:r>
              <a:rPr lang="he-IL" dirty="0"/>
              <a:t>קולטים פחמן דו חמצני </a:t>
            </a:r>
            <a:r>
              <a:rPr lang="he-IL" dirty="0" smtClean="0"/>
              <a:t>מהאוויר </a:t>
            </a:r>
            <a:r>
              <a:rPr lang="he-IL" dirty="0"/>
              <a:t>ופולטים אליו חמצן.</a:t>
            </a:r>
          </a:p>
        </p:txBody>
      </p:sp>
      <p:grpSp>
        <p:nvGrpSpPr>
          <p:cNvPr id="38919" name="קבוצה 4"/>
          <p:cNvGrpSpPr>
            <a:grpSpLocks/>
          </p:cNvGrpSpPr>
          <p:nvPr/>
        </p:nvGrpSpPr>
        <p:grpSpPr bwMode="auto">
          <a:xfrm>
            <a:off x="2324100" y="2620813"/>
            <a:ext cx="5187950" cy="2392363"/>
            <a:chOff x="2324082" y="2486755"/>
            <a:chExt cx="5187269" cy="2391966"/>
          </a:xfrm>
        </p:grpSpPr>
        <p:sp>
          <p:nvSpPr>
            <p:cNvPr id="2" name="מלבן 1"/>
            <p:cNvSpPr/>
            <p:nvPr/>
          </p:nvSpPr>
          <p:spPr>
            <a:xfrm>
              <a:off x="3581217" y="2486755"/>
              <a:ext cx="2952362" cy="1439624"/>
            </a:xfrm>
            <a:prstGeom prst="rect">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921" name="TextBox 6"/>
            <p:cNvSpPr txBox="1">
              <a:spLocks noChangeArrowheads="1"/>
            </p:cNvSpPr>
            <p:nvPr/>
          </p:nvSpPr>
          <p:spPr bwMode="auto">
            <a:xfrm>
              <a:off x="4027246" y="2913722"/>
              <a:ext cx="2060305" cy="110947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2400" dirty="0"/>
                <a:t>עצמת הפוטוסינתזה</a:t>
              </a:r>
            </a:p>
            <a:p>
              <a:pPr eaLnBrk="1" hangingPunct="1"/>
              <a:endParaRPr lang="he-IL" dirty="0">
                <a:solidFill>
                  <a:srgbClr val="1D4C72"/>
                </a:solidFill>
              </a:endParaRPr>
            </a:p>
          </p:txBody>
        </p:sp>
        <p:sp>
          <p:nvSpPr>
            <p:cNvPr id="8" name="מלבן 7"/>
            <p:cNvSpPr/>
            <p:nvPr/>
          </p:nvSpPr>
          <p:spPr>
            <a:xfrm>
              <a:off x="3581217" y="3926379"/>
              <a:ext cx="2952362" cy="952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923" name="TextBox 8"/>
            <p:cNvSpPr txBox="1">
              <a:spLocks noChangeArrowheads="1"/>
            </p:cNvSpPr>
            <p:nvPr/>
          </p:nvSpPr>
          <p:spPr bwMode="auto">
            <a:xfrm>
              <a:off x="3966929" y="4148592"/>
              <a:ext cx="2061891" cy="647593"/>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t>עצמת הנשימה התאית ביום ובלילה</a:t>
              </a:r>
            </a:p>
          </p:txBody>
        </p:sp>
        <p:sp>
          <p:nvSpPr>
            <p:cNvPr id="3" name="חץ ימינה 2"/>
            <p:cNvSpPr/>
            <p:nvPr/>
          </p:nvSpPr>
          <p:spPr>
            <a:xfrm>
              <a:off x="2601859" y="2913722"/>
              <a:ext cx="979358" cy="7317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חץ ימינה 12"/>
            <p:cNvSpPr/>
            <p:nvPr/>
          </p:nvSpPr>
          <p:spPr>
            <a:xfrm>
              <a:off x="2771698" y="4148592"/>
              <a:ext cx="792059" cy="35554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חץ ימינה 13"/>
            <p:cNvSpPr/>
            <p:nvPr/>
          </p:nvSpPr>
          <p:spPr>
            <a:xfrm>
              <a:off x="6533579" y="2913722"/>
              <a:ext cx="977772" cy="7317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927" name="TextBox 15"/>
            <p:cNvSpPr txBox="1">
              <a:spLocks noChangeArrowheads="1"/>
            </p:cNvSpPr>
            <p:nvPr/>
          </p:nvSpPr>
          <p:spPr bwMode="auto">
            <a:xfrm>
              <a:off x="2324082" y="3010543"/>
              <a:ext cx="1223802" cy="738066"/>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1D4C72"/>
                  </a:solidFill>
                </a:rPr>
                <a:t>CO</a:t>
              </a:r>
              <a:r>
                <a:rPr lang="en-US" sz="1200">
                  <a:solidFill>
                    <a:srgbClr val="1D4C72"/>
                  </a:solidFill>
                </a:rPr>
                <a:t>2</a:t>
              </a:r>
              <a:endParaRPr lang="he-IL" sz="1200">
                <a:solidFill>
                  <a:srgbClr val="1D4C72"/>
                </a:solidFill>
              </a:endParaRPr>
            </a:p>
            <a:p>
              <a:pPr eaLnBrk="1" hangingPunct="1"/>
              <a:endParaRPr lang="he-IL">
                <a:solidFill>
                  <a:srgbClr val="1D4C72"/>
                </a:solidFill>
              </a:endParaRPr>
            </a:p>
          </p:txBody>
        </p:sp>
        <p:sp>
          <p:nvSpPr>
            <p:cNvPr id="38928" name="TextBox 16"/>
            <p:cNvSpPr txBox="1">
              <a:spLocks noChangeArrowheads="1"/>
            </p:cNvSpPr>
            <p:nvPr/>
          </p:nvSpPr>
          <p:spPr bwMode="auto">
            <a:xfrm>
              <a:off x="6236756" y="3021654"/>
              <a:ext cx="1225389" cy="73806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1D4C72"/>
                  </a:solidFill>
                </a:rPr>
                <a:t>O</a:t>
              </a:r>
              <a:r>
                <a:rPr lang="en-US" sz="1200">
                  <a:solidFill>
                    <a:srgbClr val="1D4C72"/>
                  </a:solidFill>
                </a:rPr>
                <a:t>2</a:t>
              </a:r>
              <a:endParaRPr lang="he-IL" sz="1200">
                <a:solidFill>
                  <a:srgbClr val="1D4C72"/>
                </a:solidFill>
              </a:endParaRPr>
            </a:p>
            <a:p>
              <a:pPr eaLnBrk="1" hangingPunct="1"/>
              <a:endParaRPr lang="he-IL">
                <a:solidFill>
                  <a:srgbClr val="1D4C72"/>
                </a:solidFill>
              </a:endParaRPr>
            </a:p>
          </p:txBody>
        </p:sp>
        <p:sp>
          <p:nvSpPr>
            <p:cNvPr id="38929" name="TextBox 17"/>
            <p:cNvSpPr txBox="1">
              <a:spLocks noChangeArrowheads="1"/>
            </p:cNvSpPr>
            <p:nvPr/>
          </p:nvSpPr>
          <p:spPr bwMode="auto">
            <a:xfrm>
              <a:off x="6287550" y="4212082"/>
              <a:ext cx="1223801" cy="584103"/>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a:solidFill>
                    <a:srgbClr val="1D4C72"/>
                  </a:solidFill>
                </a:rPr>
                <a:t>CO</a:t>
              </a:r>
              <a:r>
                <a:rPr lang="en-US" sz="1100">
                  <a:solidFill>
                    <a:srgbClr val="1D4C72"/>
                  </a:solidFill>
                </a:rPr>
                <a:t>2</a:t>
              </a:r>
              <a:endParaRPr lang="he-IL" sz="1100">
                <a:solidFill>
                  <a:srgbClr val="1D4C72"/>
                </a:solidFill>
              </a:endParaRPr>
            </a:p>
            <a:p>
              <a:pPr eaLnBrk="1" hangingPunct="1"/>
              <a:endParaRPr lang="he-IL">
                <a:solidFill>
                  <a:srgbClr val="1D4C72"/>
                </a:solidFill>
              </a:endParaRPr>
            </a:p>
          </p:txBody>
        </p:sp>
        <p:sp>
          <p:nvSpPr>
            <p:cNvPr id="38930" name="TextBox 18"/>
            <p:cNvSpPr txBox="1">
              <a:spLocks noChangeArrowheads="1"/>
            </p:cNvSpPr>
            <p:nvPr/>
          </p:nvSpPr>
          <p:spPr bwMode="auto">
            <a:xfrm>
              <a:off x="2400272" y="4148592"/>
              <a:ext cx="1223802" cy="58569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a:solidFill>
                    <a:srgbClr val="1D4C72"/>
                  </a:solidFill>
                </a:rPr>
                <a:t>O</a:t>
              </a:r>
              <a:r>
                <a:rPr lang="en-US" sz="1100">
                  <a:solidFill>
                    <a:srgbClr val="1D4C72"/>
                  </a:solidFill>
                </a:rPr>
                <a:t>2</a:t>
              </a:r>
              <a:endParaRPr lang="he-IL" sz="1100">
                <a:solidFill>
                  <a:srgbClr val="1D4C72"/>
                </a:solidFill>
              </a:endParaRPr>
            </a:p>
            <a:p>
              <a:pPr eaLnBrk="1" hangingPunct="1"/>
              <a:endParaRPr lang="he-IL">
                <a:solidFill>
                  <a:srgbClr val="1D4C72"/>
                </a:solidFill>
              </a:endParaRPr>
            </a:p>
          </p:txBody>
        </p:sp>
        <p:sp>
          <p:nvSpPr>
            <p:cNvPr id="20" name="חץ ימינה 19"/>
            <p:cNvSpPr/>
            <p:nvPr/>
          </p:nvSpPr>
          <p:spPr>
            <a:xfrm>
              <a:off x="6533579" y="4148592"/>
              <a:ext cx="792059" cy="40633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1"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2"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49</a:t>
            </a:fld>
            <a:endParaRPr lang="he-IL" sz="1400" dirty="0" smtClean="0">
              <a:solidFill>
                <a:schemeClr val="bg1">
                  <a:lumMod val="75000"/>
                </a:schemeClr>
              </a:solidFill>
            </a:endParaRPr>
          </a:p>
        </p:txBody>
      </p:sp>
      <p:grpSp>
        <p:nvGrpSpPr>
          <p:cNvPr id="23" name="קבוצה 22"/>
          <p:cNvGrpSpPr/>
          <p:nvPr/>
        </p:nvGrpSpPr>
        <p:grpSpPr>
          <a:xfrm>
            <a:off x="750000" y="5285017"/>
            <a:ext cx="3014415" cy="1240327"/>
            <a:chOff x="2196898" y="4310808"/>
            <a:chExt cx="4536756" cy="2268036"/>
          </a:xfrm>
        </p:grpSpPr>
        <p:sp>
          <p:nvSpPr>
            <p:cNvPr id="33" name="TextBox 16"/>
            <p:cNvSpPr txBox="1">
              <a:spLocks noChangeArrowheads="1"/>
            </p:cNvSpPr>
            <p:nvPr/>
          </p:nvSpPr>
          <p:spPr bwMode="auto">
            <a:xfrm>
              <a:off x="5508104" y="4663225"/>
              <a:ext cx="1225550" cy="11255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t>O</a:t>
              </a:r>
              <a:r>
                <a:rPr lang="en-US" sz="1000" b="1" dirty="0"/>
                <a:t>2</a:t>
              </a:r>
              <a:endParaRPr lang="he-IL" sz="1000" b="1" dirty="0"/>
            </a:p>
            <a:p>
              <a:pPr eaLnBrk="1" hangingPunct="1"/>
              <a:endParaRPr lang="he-IL" dirty="0">
                <a:solidFill>
                  <a:srgbClr val="1D4C72"/>
                </a:solidFill>
              </a:endParaRPr>
            </a:p>
          </p:txBody>
        </p:sp>
        <p:sp>
          <p:nvSpPr>
            <p:cNvPr id="25" name="פחית 24"/>
            <p:cNvSpPr/>
            <p:nvPr/>
          </p:nvSpPr>
          <p:spPr>
            <a:xfrm>
              <a:off x="4355976" y="5613146"/>
              <a:ext cx="584001" cy="965698"/>
            </a:xfrm>
            <a:prstGeom prst="ca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ענן 26"/>
            <p:cNvSpPr/>
            <p:nvPr/>
          </p:nvSpPr>
          <p:spPr>
            <a:xfrm>
              <a:off x="3394768" y="4310808"/>
              <a:ext cx="2446338" cy="1767680"/>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TextBox 6"/>
            <p:cNvSpPr txBox="1">
              <a:spLocks noChangeArrowheads="1"/>
            </p:cNvSpPr>
            <p:nvPr/>
          </p:nvSpPr>
          <p:spPr bwMode="auto">
            <a:xfrm>
              <a:off x="3587648" y="4805063"/>
              <a:ext cx="2060575" cy="530823"/>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b="1" dirty="0" smtClean="0">
                  <a:solidFill>
                    <a:prstClr val="black"/>
                  </a:solidFill>
                </a:rPr>
                <a:t>צמחים</a:t>
              </a:r>
              <a:endParaRPr lang="he-IL" sz="1600" b="1" dirty="0">
                <a:solidFill>
                  <a:srgbClr val="1D4C72"/>
                </a:solidFill>
              </a:endParaRPr>
            </a:p>
          </p:txBody>
        </p:sp>
        <p:grpSp>
          <p:nvGrpSpPr>
            <p:cNvPr id="29" name="קבוצה 28"/>
            <p:cNvGrpSpPr/>
            <p:nvPr/>
          </p:nvGrpSpPr>
          <p:grpSpPr>
            <a:xfrm>
              <a:off x="2196898" y="4546720"/>
              <a:ext cx="1223963" cy="1278213"/>
              <a:chOff x="2196898" y="5001489"/>
              <a:chExt cx="1223963" cy="1278213"/>
            </a:xfrm>
          </p:grpSpPr>
          <p:sp>
            <p:nvSpPr>
              <p:cNvPr id="30" name="TextBox 15"/>
              <p:cNvSpPr txBox="1">
                <a:spLocks noChangeArrowheads="1"/>
              </p:cNvSpPr>
              <p:nvPr/>
            </p:nvSpPr>
            <p:spPr bwMode="auto">
              <a:xfrm>
                <a:off x="2196898" y="5154115"/>
                <a:ext cx="1223963" cy="1125587"/>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t>CO</a:t>
                </a:r>
                <a:r>
                  <a:rPr lang="en-US" sz="1000" b="1" dirty="0"/>
                  <a:t>2</a:t>
                </a:r>
                <a:endParaRPr lang="he-IL" sz="1000" b="1" dirty="0"/>
              </a:p>
              <a:p>
                <a:pPr eaLnBrk="1" hangingPunct="1"/>
                <a:endParaRPr lang="he-IL" dirty="0">
                  <a:solidFill>
                    <a:srgbClr val="1D4C72"/>
                  </a:solidFill>
                </a:endParaRPr>
              </a:p>
            </p:txBody>
          </p:sp>
          <p:sp>
            <p:nvSpPr>
              <p:cNvPr id="31" name="חץ ימינה 30"/>
              <p:cNvSpPr/>
              <p:nvPr/>
            </p:nvSpPr>
            <p:spPr bwMode="auto">
              <a:xfrm>
                <a:off x="2415281" y="5001489"/>
                <a:ext cx="979487" cy="92453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34" name="חץ ימינה 33"/>
          <p:cNvSpPr/>
          <p:nvPr/>
        </p:nvSpPr>
        <p:spPr bwMode="auto">
          <a:xfrm>
            <a:off x="3126618" y="5414030"/>
            <a:ext cx="650813" cy="505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מלבן 4"/>
          <p:cNvSpPr/>
          <p:nvPr/>
        </p:nvSpPr>
        <p:spPr>
          <a:xfrm>
            <a:off x="750000" y="5157192"/>
            <a:ext cx="8070472" cy="1437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לבן 34"/>
          <p:cNvSpPr/>
          <p:nvPr/>
        </p:nvSpPr>
        <p:spPr>
          <a:xfrm>
            <a:off x="750000" y="1844824"/>
            <a:ext cx="8070472" cy="3334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8536300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8F01996-F58B-49A0-8301-0EEB686ECF99}"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a:t>
            </a:r>
            <a:endParaRPr lang="he-IL" sz="1800" dirty="0" smtClean="0"/>
          </a:p>
        </p:txBody>
      </p:sp>
      <p:sp>
        <p:nvSpPr>
          <p:cNvPr id="7" name="TextBox 6"/>
          <p:cNvSpPr txBox="1"/>
          <p:nvPr/>
        </p:nvSpPr>
        <p:spPr>
          <a:xfrm>
            <a:off x="104775" y="473075"/>
            <a:ext cx="846931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a:t>
            </a:r>
          </a:p>
          <a:p>
            <a:pPr fontAlgn="auto">
              <a:spcBef>
                <a:spcPts val="0"/>
              </a:spcBef>
              <a:spcAft>
                <a:spcPts val="0"/>
              </a:spcAft>
              <a:defRPr/>
            </a:pPr>
            <a:r>
              <a:rPr lang="he-IL" kern="0" dirty="0">
                <a:solidFill>
                  <a:srgbClr val="1D4C72"/>
                </a:solidFill>
              </a:rPr>
              <a:t>האם  נכון למדוד את עוצמת הפוטוסינתזה על-ידי מדידת כמות החמצן הנפלטת מן הצמח? </a:t>
            </a:r>
            <a:endParaRPr lang="en-US" kern="0" dirty="0">
              <a:solidFill>
                <a:srgbClr val="1D4C72"/>
              </a:solidFill>
            </a:endParaRPr>
          </a:p>
          <a:p>
            <a:pPr fontAlgn="auto">
              <a:spcBef>
                <a:spcPts val="0"/>
              </a:spcBef>
              <a:spcAft>
                <a:spcPts val="0"/>
              </a:spcAft>
              <a:defRPr/>
            </a:pPr>
            <a:r>
              <a:rPr lang="he-IL" kern="0" dirty="0">
                <a:solidFill>
                  <a:srgbClr val="1D4C72"/>
                </a:solidFill>
              </a:rPr>
              <a:t>   </a:t>
            </a:r>
            <a:endParaRPr lang="he-IL" sz="1200" kern="0" dirty="0">
              <a:solidFill>
                <a:srgbClr val="1D4C72"/>
              </a:solidFill>
              <a:latin typeface="Arial"/>
              <a:cs typeface="Arial"/>
            </a:endParaRP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32695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5</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כותרת 5"/>
          <p:cNvSpPr>
            <a:spLocks noGrp="1"/>
          </p:cNvSpPr>
          <p:nvPr>
            <p:ph type="ctrTitle"/>
          </p:nvPr>
        </p:nvSpPr>
        <p:spPr bwMode="auto">
          <a:xfrm>
            <a:off x="785813" y="71438"/>
            <a:ext cx="7772400" cy="441325"/>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שאלה 6: היחס בין </a:t>
            </a:r>
            <a:r>
              <a:rPr lang="he-IL" sz="1800" b="1" dirty="0" smtClean="0">
                <a:solidFill>
                  <a:schemeClr val="accent3"/>
                </a:solidFill>
              </a:rPr>
              <a:t>עצמת הפוטוסינתזה לבין עצמת </a:t>
            </a:r>
            <a:r>
              <a:rPr lang="he-IL" sz="1800" b="1" dirty="0" smtClean="0">
                <a:solidFill>
                  <a:srgbClr val="FF6600"/>
                </a:solidFill>
              </a:rPr>
              <a:t>הנשימה התאית בצמח</a:t>
            </a:r>
            <a:endParaRPr lang="he-IL" sz="1800" dirty="0" smtClean="0"/>
          </a:p>
        </p:txBody>
      </p:sp>
      <p:sp>
        <p:nvSpPr>
          <p:cNvPr id="6" name="TextBox 5"/>
          <p:cNvSpPr txBox="1"/>
          <p:nvPr/>
        </p:nvSpPr>
        <p:spPr>
          <a:xfrm>
            <a:off x="174625" y="692150"/>
            <a:ext cx="8397875" cy="28622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6:</a:t>
            </a:r>
          </a:p>
          <a:p>
            <a:pPr fontAlgn="auto">
              <a:spcBef>
                <a:spcPts val="0"/>
              </a:spcBef>
              <a:spcAft>
                <a:spcPts val="0"/>
              </a:spcAft>
              <a:defRPr/>
            </a:pPr>
            <a:r>
              <a:rPr lang="he-IL" kern="0" dirty="0">
                <a:solidFill>
                  <a:srgbClr val="1D4C72"/>
                </a:solidFill>
              </a:rPr>
              <a:t>   - צמח </a:t>
            </a:r>
            <a:r>
              <a:rPr lang="he-IL" kern="0" dirty="0">
                <a:solidFill>
                  <a:schemeClr val="tx2"/>
                </a:solidFill>
              </a:rPr>
              <a:t>שיוחזק בקביעות בחדר שעצמת האור בו נמוכה מאוד ימות לאחר זמן כלשהו.</a:t>
            </a:r>
          </a:p>
          <a:p>
            <a:pPr fontAlgn="auto">
              <a:spcBef>
                <a:spcPts val="0"/>
              </a:spcBef>
              <a:spcAft>
                <a:spcPts val="0"/>
              </a:spcAft>
              <a:defRPr/>
            </a:pPr>
            <a:r>
              <a:rPr lang="he-IL" kern="0" dirty="0">
                <a:solidFill>
                  <a:schemeClr val="tx2"/>
                </a:solidFill>
              </a:rPr>
              <a:t>    הסיבה לכך:</a:t>
            </a:r>
          </a:p>
          <a:p>
            <a:pPr fontAlgn="auto">
              <a:spcBef>
                <a:spcPts val="0"/>
              </a:spcBef>
              <a:spcAft>
                <a:spcPts val="0"/>
              </a:spcAft>
              <a:defRPr/>
            </a:pPr>
            <a:r>
              <a:rPr lang="he-IL" kern="0" dirty="0">
                <a:solidFill>
                  <a:schemeClr val="tx2"/>
                </a:solidFill>
              </a:rPr>
              <a:t>    א. עצמת הפוטוסינתזה תהיה קטנה מעצמת הנשימה </a:t>
            </a:r>
            <a:r>
              <a:rPr lang="he-IL" kern="0" dirty="0" smtClean="0">
                <a:solidFill>
                  <a:schemeClr val="tx2"/>
                </a:solidFill>
              </a:rPr>
              <a:t>התאית.</a:t>
            </a:r>
            <a:endParaRPr lang="he-IL" kern="0" dirty="0">
              <a:solidFill>
                <a:schemeClr val="tx2"/>
              </a:solidFill>
            </a:endParaRPr>
          </a:p>
          <a:p>
            <a:pPr fontAlgn="auto">
              <a:spcBef>
                <a:spcPts val="0"/>
              </a:spcBef>
              <a:spcAft>
                <a:spcPts val="0"/>
              </a:spcAft>
              <a:defRPr/>
            </a:pPr>
            <a:r>
              <a:rPr lang="he-IL" kern="0" dirty="0">
                <a:solidFill>
                  <a:schemeClr val="tx2"/>
                </a:solidFill>
              </a:rPr>
              <a:t>    ב. עצמת הנשימה התאית תהיה קטנה מעצמת </a:t>
            </a:r>
            <a:r>
              <a:rPr lang="he-IL" kern="0" dirty="0" smtClean="0">
                <a:solidFill>
                  <a:schemeClr val="tx2"/>
                </a:solidFill>
              </a:rPr>
              <a:t>הפוטוסינתזה.</a:t>
            </a:r>
            <a:endParaRPr lang="he-IL" kern="0" dirty="0">
              <a:solidFill>
                <a:schemeClr val="tx2"/>
              </a:solidFill>
            </a:endParaRPr>
          </a:p>
          <a:p>
            <a:pPr fontAlgn="auto">
              <a:spcBef>
                <a:spcPts val="0"/>
              </a:spcBef>
              <a:spcAft>
                <a:spcPts val="0"/>
              </a:spcAft>
              <a:defRPr/>
            </a:pPr>
            <a:r>
              <a:rPr lang="he-IL" kern="0" dirty="0">
                <a:solidFill>
                  <a:schemeClr val="tx2"/>
                </a:solidFill>
              </a:rPr>
              <a:t>    ג.  הטמפרטורה בחדר תהיה גבוהה </a:t>
            </a:r>
            <a:r>
              <a:rPr lang="he-IL" kern="0" dirty="0" smtClean="0">
                <a:solidFill>
                  <a:schemeClr val="tx2"/>
                </a:solidFill>
              </a:rPr>
              <a:t>מדי.</a:t>
            </a:r>
            <a:endParaRPr lang="he-IL" kern="0" dirty="0">
              <a:solidFill>
                <a:schemeClr val="tx2"/>
              </a:solidFill>
            </a:endParaRPr>
          </a:p>
          <a:p>
            <a:pPr fontAlgn="auto">
              <a:spcBef>
                <a:spcPts val="0"/>
              </a:spcBef>
              <a:spcAft>
                <a:spcPts val="0"/>
              </a:spcAft>
              <a:defRPr/>
            </a:pPr>
            <a:r>
              <a:rPr lang="he-IL" kern="0" dirty="0">
                <a:solidFill>
                  <a:schemeClr val="tx2"/>
                </a:solidFill>
              </a:rPr>
              <a:t>    ד. צמחים אינם יכולים לחיות בתוך </a:t>
            </a:r>
            <a:r>
              <a:rPr lang="he-IL" kern="0" dirty="0" smtClean="0">
                <a:solidFill>
                  <a:schemeClr val="tx2"/>
                </a:solidFill>
              </a:rPr>
              <a:t>חדרים.</a:t>
            </a: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 -  לאיזה מצב אצל בני אדם דומה מצב הצמח המתואר בשאלה?</a:t>
            </a:r>
          </a:p>
          <a:p>
            <a:pPr fontAlgn="auto">
              <a:spcBef>
                <a:spcPts val="0"/>
              </a:spcBef>
              <a:spcAft>
                <a:spcPts val="0"/>
              </a:spcAft>
              <a:defRPr/>
            </a:pPr>
            <a:endParaRPr lang="he-IL" kern="0" dirty="0">
              <a:solidFill>
                <a:schemeClr val="tx2"/>
              </a:solidFill>
            </a:endParaRPr>
          </a:p>
        </p:txBody>
      </p:sp>
      <p:sp>
        <p:nvSpPr>
          <p:cNvPr id="7"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50</a:t>
            </a:fld>
            <a:endParaRPr lang="he-IL" sz="1400" dirty="0" smtClean="0">
              <a:solidFill>
                <a:schemeClr val="bg1">
                  <a:lumMod val="75000"/>
                </a:schemeClr>
              </a:solidFill>
            </a:endParaRPr>
          </a:p>
        </p:txBody>
      </p:sp>
    </p:spTree>
    <p:extLst>
      <p:ext uri="{BB962C8B-B14F-4D97-AF65-F5344CB8AC3E}">
        <p14:creationId xmlns:p14="http://schemas.microsoft.com/office/powerpoint/2010/main" val="1096134268"/>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6" name="Rectangle 20"/>
          <p:cNvSpPr/>
          <p:nvPr/>
        </p:nvSpPr>
        <p:spPr bwMode="auto">
          <a:xfrm>
            <a:off x="214313" y="3429000"/>
            <a:ext cx="8196262" cy="280511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 מ</a:t>
            </a:r>
            <a:r>
              <a:rPr lang="he-IL" kern="0" dirty="0">
                <a:latin typeface="Arial"/>
                <a:cs typeface="Arial"/>
              </a:rPr>
              <a:t>שפט א'.</a:t>
            </a:r>
          </a:p>
          <a:p>
            <a:pPr fontAlgn="auto">
              <a:spcBef>
                <a:spcPts val="0"/>
              </a:spcBef>
              <a:spcAft>
                <a:spcPts val="0"/>
              </a:spcAft>
              <a:defRPr/>
            </a:pPr>
            <a:r>
              <a:rPr lang="he-IL" kern="0" dirty="0">
                <a:latin typeface="Arial"/>
                <a:cs typeface="Arial"/>
              </a:rPr>
              <a:t>קצב הפוטוסינתזה יהיה נמוך בשל עצמת האור הנמוכה. כמות </a:t>
            </a:r>
            <a:r>
              <a:rPr lang="he-IL" kern="0" noProof="1">
                <a:latin typeface="Arial"/>
                <a:cs typeface="Arial"/>
              </a:rPr>
              <a:t>הגלוקוז </a:t>
            </a:r>
            <a:r>
              <a:rPr lang="he-IL" kern="0" dirty="0">
                <a:latin typeface="Arial"/>
                <a:cs typeface="Arial"/>
              </a:rPr>
              <a:t>שתיווצר תהיה קטנה</a:t>
            </a:r>
          </a:p>
          <a:p>
            <a:pPr fontAlgn="auto">
              <a:spcBef>
                <a:spcPts val="0"/>
              </a:spcBef>
              <a:spcAft>
                <a:spcPts val="0"/>
              </a:spcAft>
              <a:defRPr/>
            </a:pPr>
            <a:r>
              <a:rPr lang="he-IL" kern="0" dirty="0">
                <a:latin typeface="Arial"/>
                <a:cs typeface="Arial"/>
              </a:rPr>
              <a:t>מהכמות המתפרקת בנשימה התאית. בנשימה תאית יפרק הצמח גם חומרים הבונים את התאים. עקב כך, משקל הצמח ילך ויקטן והוא ימות.</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 מצב הצמח דומה למצב אדם המצוי בתנאי רעב. כמות המזון אינה מספקת ולכן הגוף מפרק את החומרים המרכיבים את התאים. עקב כך האדם יורד במשקלו ועלול אף למות. </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7"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51</a:t>
            </a:fld>
            <a:endParaRPr lang="he-IL" sz="1400" dirty="0" smtClean="0">
              <a:solidFill>
                <a:schemeClr val="bg1">
                  <a:lumMod val="75000"/>
                </a:schemeClr>
              </a:solidFill>
            </a:endParaRPr>
          </a:p>
        </p:txBody>
      </p:sp>
      <p:sp>
        <p:nvSpPr>
          <p:cNvPr id="10" name="TextBox 9"/>
          <p:cNvSpPr txBox="1"/>
          <p:nvPr/>
        </p:nvSpPr>
        <p:spPr>
          <a:xfrm>
            <a:off x="174625" y="692150"/>
            <a:ext cx="8397875" cy="28622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6:</a:t>
            </a:r>
          </a:p>
          <a:p>
            <a:pPr fontAlgn="auto">
              <a:spcBef>
                <a:spcPts val="0"/>
              </a:spcBef>
              <a:spcAft>
                <a:spcPts val="0"/>
              </a:spcAft>
              <a:defRPr/>
            </a:pPr>
            <a:r>
              <a:rPr lang="he-IL" kern="0" dirty="0">
                <a:solidFill>
                  <a:srgbClr val="1D4C72"/>
                </a:solidFill>
              </a:rPr>
              <a:t>   - צמח </a:t>
            </a:r>
            <a:r>
              <a:rPr lang="he-IL" kern="0" dirty="0">
                <a:solidFill>
                  <a:schemeClr val="tx2"/>
                </a:solidFill>
              </a:rPr>
              <a:t>שיוחזק בקביעות בחדר שעצמת האור בו נמוכה מאוד ימות לאחר זמן כלשהו.</a:t>
            </a:r>
          </a:p>
          <a:p>
            <a:pPr fontAlgn="auto">
              <a:spcBef>
                <a:spcPts val="0"/>
              </a:spcBef>
              <a:spcAft>
                <a:spcPts val="0"/>
              </a:spcAft>
              <a:defRPr/>
            </a:pPr>
            <a:r>
              <a:rPr lang="he-IL" kern="0" dirty="0">
                <a:solidFill>
                  <a:schemeClr val="tx2"/>
                </a:solidFill>
              </a:rPr>
              <a:t>    הסיבה לכך:</a:t>
            </a:r>
          </a:p>
          <a:p>
            <a:pPr fontAlgn="auto">
              <a:spcBef>
                <a:spcPts val="0"/>
              </a:spcBef>
              <a:spcAft>
                <a:spcPts val="0"/>
              </a:spcAft>
              <a:defRPr/>
            </a:pPr>
            <a:r>
              <a:rPr lang="he-IL" kern="0" dirty="0">
                <a:solidFill>
                  <a:schemeClr val="tx2"/>
                </a:solidFill>
              </a:rPr>
              <a:t>    א. עצמת הפוטוסינתזה תהיה קטנה מעצמת הנשימה </a:t>
            </a:r>
            <a:r>
              <a:rPr lang="he-IL" kern="0" dirty="0" smtClean="0">
                <a:solidFill>
                  <a:schemeClr val="tx2"/>
                </a:solidFill>
              </a:rPr>
              <a:t>התאית.</a:t>
            </a:r>
            <a:endParaRPr lang="he-IL" kern="0" dirty="0">
              <a:solidFill>
                <a:schemeClr val="tx2"/>
              </a:solidFill>
            </a:endParaRPr>
          </a:p>
          <a:p>
            <a:pPr fontAlgn="auto">
              <a:spcBef>
                <a:spcPts val="0"/>
              </a:spcBef>
              <a:spcAft>
                <a:spcPts val="0"/>
              </a:spcAft>
              <a:defRPr/>
            </a:pPr>
            <a:r>
              <a:rPr lang="he-IL" kern="0" dirty="0">
                <a:solidFill>
                  <a:schemeClr val="tx2"/>
                </a:solidFill>
              </a:rPr>
              <a:t>    ב. עצמת הנשימה התאית תהיה קטנה מעצמת </a:t>
            </a:r>
            <a:r>
              <a:rPr lang="he-IL" kern="0" dirty="0" smtClean="0">
                <a:solidFill>
                  <a:schemeClr val="tx2"/>
                </a:solidFill>
              </a:rPr>
              <a:t>הפוטוסינתזה.</a:t>
            </a:r>
            <a:endParaRPr lang="he-IL" kern="0" dirty="0">
              <a:solidFill>
                <a:schemeClr val="tx2"/>
              </a:solidFill>
            </a:endParaRPr>
          </a:p>
          <a:p>
            <a:pPr fontAlgn="auto">
              <a:spcBef>
                <a:spcPts val="0"/>
              </a:spcBef>
              <a:spcAft>
                <a:spcPts val="0"/>
              </a:spcAft>
              <a:defRPr/>
            </a:pPr>
            <a:r>
              <a:rPr lang="he-IL" kern="0" dirty="0">
                <a:solidFill>
                  <a:schemeClr val="tx2"/>
                </a:solidFill>
              </a:rPr>
              <a:t>    ג.  הטמפרטורה בחדר תהיה גבוהה </a:t>
            </a:r>
            <a:r>
              <a:rPr lang="he-IL" kern="0" dirty="0" smtClean="0">
                <a:solidFill>
                  <a:schemeClr val="tx2"/>
                </a:solidFill>
              </a:rPr>
              <a:t>מדי.</a:t>
            </a:r>
            <a:endParaRPr lang="he-IL" kern="0" dirty="0">
              <a:solidFill>
                <a:schemeClr val="tx2"/>
              </a:solidFill>
            </a:endParaRPr>
          </a:p>
          <a:p>
            <a:pPr fontAlgn="auto">
              <a:spcBef>
                <a:spcPts val="0"/>
              </a:spcBef>
              <a:spcAft>
                <a:spcPts val="0"/>
              </a:spcAft>
              <a:defRPr/>
            </a:pPr>
            <a:r>
              <a:rPr lang="he-IL" kern="0" dirty="0">
                <a:solidFill>
                  <a:schemeClr val="tx2"/>
                </a:solidFill>
              </a:rPr>
              <a:t>    ד. צמחים אינם יכולים לחיות בתוך </a:t>
            </a:r>
            <a:r>
              <a:rPr lang="he-IL" kern="0" dirty="0" smtClean="0">
                <a:solidFill>
                  <a:schemeClr val="tx2"/>
                </a:solidFill>
              </a:rPr>
              <a:t>חדרים.</a:t>
            </a: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 -  לאיזה מצב אצל בני אדם דומה מצב הצמח המתואר בשאלה?</a:t>
            </a:r>
          </a:p>
          <a:p>
            <a:pPr fontAlgn="auto">
              <a:spcBef>
                <a:spcPts val="0"/>
              </a:spcBef>
              <a:spcAft>
                <a:spcPts val="0"/>
              </a:spcAft>
              <a:defRPr/>
            </a:pPr>
            <a:endParaRPr lang="he-IL" kern="0" dirty="0">
              <a:solidFill>
                <a:schemeClr val="tx2"/>
              </a:solidFill>
            </a:endParaRPr>
          </a:p>
        </p:txBody>
      </p:sp>
    </p:spTree>
    <p:extLst>
      <p:ext uri="{BB962C8B-B14F-4D97-AF65-F5344CB8AC3E}">
        <p14:creationId xmlns:p14="http://schemas.microsoft.com/office/powerpoint/2010/main" val="2641513341"/>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a:t>
            </a:r>
            <a:endParaRPr lang="he-IL" sz="1800" dirty="0" smtClean="0"/>
          </a:p>
        </p:txBody>
      </p:sp>
      <p:sp>
        <p:nvSpPr>
          <p:cNvPr id="7" name="TextBox 6"/>
          <p:cNvSpPr txBox="1"/>
          <p:nvPr/>
        </p:nvSpPr>
        <p:spPr>
          <a:xfrm>
            <a:off x="428625" y="465138"/>
            <a:ext cx="8397875" cy="36623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defRPr/>
            </a:pPr>
            <a:endParaRPr lang="he-IL" sz="1600" dirty="0">
              <a:solidFill>
                <a:srgbClr val="1D4C72"/>
              </a:solidFill>
              <a:latin typeface="Calibri" pitchFamily="34" charset="0"/>
              <a:cs typeface="Calibri" pitchFamily="34" charset="0"/>
            </a:endParaRPr>
          </a:p>
          <a:p>
            <a:pPr fontAlgn="auto">
              <a:spcBef>
                <a:spcPts val="0"/>
              </a:spcBef>
              <a:spcAft>
                <a:spcPts val="0"/>
              </a:spcAft>
              <a:defRPr/>
            </a:pPr>
            <a:r>
              <a:rPr lang="he-IL" b="1" kern="0" dirty="0">
                <a:solidFill>
                  <a:srgbClr val="1D4C72"/>
                </a:solidFill>
              </a:rPr>
              <a:t>   שאלה 8:</a:t>
            </a:r>
            <a:endParaRPr lang="en-US" kern="0" dirty="0">
              <a:solidFill>
                <a:srgbClr val="1D4C72"/>
              </a:solidFill>
            </a:endParaRPr>
          </a:p>
          <a:p>
            <a:pPr fontAlgn="auto">
              <a:spcBef>
                <a:spcPts val="0"/>
              </a:spcBef>
              <a:spcAft>
                <a:spcPts val="0"/>
              </a:spcAft>
              <a:defRPr/>
            </a:pPr>
            <a:r>
              <a:rPr lang="he-IL" kern="0" dirty="0">
                <a:solidFill>
                  <a:srgbClr val="1D4C72"/>
                </a:solidFill>
              </a:rPr>
              <a:t>   בתהליך </a:t>
            </a:r>
            <a:r>
              <a:rPr lang="he-IL" kern="0" dirty="0">
                <a:solidFill>
                  <a:schemeClr val="tx2"/>
                </a:solidFill>
              </a:rPr>
              <a:t>הנשימה התאית:</a:t>
            </a:r>
          </a:p>
          <a:p>
            <a:pPr fontAlgn="auto">
              <a:spcBef>
                <a:spcPts val="0"/>
              </a:spcBef>
              <a:spcAft>
                <a:spcPts val="0"/>
              </a:spcAft>
              <a:defRPr/>
            </a:pPr>
            <a:r>
              <a:rPr lang="he-IL" kern="0" dirty="0">
                <a:solidFill>
                  <a:schemeClr val="tx2"/>
                </a:solidFill>
              </a:rPr>
              <a:t>   א. בבעלי חיים, הפקת </a:t>
            </a:r>
            <a:r>
              <a:rPr lang="en-US" sz="1500" b="1" kern="0" dirty="0">
                <a:solidFill>
                  <a:schemeClr val="tx2"/>
                </a:solidFill>
              </a:rPr>
              <a:t>ATP</a:t>
            </a:r>
            <a:r>
              <a:rPr lang="he-IL" kern="0" dirty="0">
                <a:solidFill>
                  <a:schemeClr val="tx2"/>
                </a:solidFill>
              </a:rPr>
              <a:t> מתרחשת רק </a:t>
            </a:r>
            <a:r>
              <a:rPr lang="he-IL" kern="0" noProof="1">
                <a:solidFill>
                  <a:schemeClr val="tx2"/>
                </a:solidFill>
              </a:rPr>
              <a:t>במיטוכונדריה.</a:t>
            </a:r>
          </a:p>
          <a:p>
            <a:pPr fontAlgn="auto">
              <a:spcBef>
                <a:spcPts val="0"/>
              </a:spcBef>
              <a:spcAft>
                <a:spcPts val="0"/>
              </a:spcAft>
              <a:defRPr/>
            </a:pPr>
            <a:r>
              <a:rPr lang="he-IL" kern="0" dirty="0">
                <a:solidFill>
                  <a:schemeClr val="tx2"/>
                </a:solidFill>
              </a:rPr>
              <a:t>   ב. בבעלי חיים, </a:t>
            </a:r>
            <a:r>
              <a:rPr lang="en-US" sz="1500" b="1" kern="0" dirty="0">
                <a:solidFill>
                  <a:schemeClr val="tx2"/>
                </a:solidFill>
              </a:rPr>
              <a:t>ATP</a:t>
            </a:r>
            <a:r>
              <a:rPr lang="he-IL" kern="0" dirty="0">
                <a:solidFill>
                  <a:schemeClr val="tx2"/>
                </a:solidFill>
              </a:rPr>
              <a:t> מופק לאורך היממה כולה, ובצמחים – רק בלילה.</a:t>
            </a:r>
            <a:endParaRPr lang="en-US" kern="0" dirty="0">
              <a:solidFill>
                <a:schemeClr val="tx2"/>
              </a:solidFill>
            </a:endParaRPr>
          </a:p>
          <a:p>
            <a:pPr fontAlgn="auto">
              <a:spcBef>
                <a:spcPts val="0"/>
              </a:spcBef>
              <a:spcAft>
                <a:spcPts val="0"/>
              </a:spcAft>
              <a:defRPr/>
            </a:pPr>
            <a:r>
              <a:rPr lang="he-IL" kern="0" dirty="0">
                <a:solidFill>
                  <a:schemeClr val="tx2"/>
                </a:solidFill>
              </a:rPr>
              <a:t>   ג. תרכובות אורגניות מתפרקות למרכיביהן, והתא משתמש במרכיבים אלו לבניית </a:t>
            </a:r>
            <a:r>
              <a:rPr lang="en-US" sz="1500" b="1" kern="0" dirty="0">
                <a:solidFill>
                  <a:schemeClr val="tx2"/>
                </a:solidFill>
              </a:rPr>
              <a:t>ATP</a:t>
            </a:r>
            <a:r>
              <a:rPr lang="he-IL" kern="0" dirty="0">
                <a:solidFill>
                  <a:schemeClr val="tx2"/>
                </a:solidFill>
              </a:rPr>
              <a:t>.   </a:t>
            </a:r>
          </a:p>
          <a:p>
            <a:pPr fontAlgn="auto">
              <a:spcBef>
                <a:spcPts val="0"/>
              </a:spcBef>
              <a:spcAft>
                <a:spcPts val="0"/>
              </a:spcAft>
              <a:defRPr/>
            </a:pPr>
            <a:r>
              <a:rPr lang="he-IL" kern="0" dirty="0">
                <a:solidFill>
                  <a:schemeClr val="tx2"/>
                </a:solidFill>
              </a:rPr>
              <a:t>   ד. תרכובות אורגניות מתפרקות, ובעקבות זאת משתחררת אנרגיה המשמשת לבניית </a:t>
            </a:r>
            <a:r>
              <a:rPr lang="en-US" sz="1500" b="1" kern="0" dirty="0">
                <a:solidFill>
                  <a:schemeClr val="tx2"/>
                </a:solidFill>
              </a:rPr>
              <a:t>ATP</a:t>
            </a:r>
            <a:r>
              <a:rPr lang="he-IL" kern="0" dirty="0">
                <a:solidFill>
                  <a:schemeClr val="tx2"/>
                </a:solidFill>
              </a:rPr>
              <a:t>.</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8"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52</a:t>
            </a:fld>
            <a:endParaRPr lang="he-IL" sz="1400" dirty="0" smtClean="0">
              <a:solidFill>
                <a:schemeClr val="bg1">
                  <a:lumMod val="75000"/>
                </a:schemeClr>
              </a:solidFill>
            </a:endParaRPr>
          </a:p>
        </p:txBody>
      </p:sp>
    </p:spTree>
    <p:extLst>
      <p:ext uri="{BB962C8B-B14F-4D97-AF65-F5344CB8AC3E}">
        <p14:creationId xmlns:p14="http://schemas.microsoft.com/office/powerpoint/2010/main" val="1088487549"/>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428625" y="465138"/>
            <a:ext cx="8397875" cy="20002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defRPr/>
            </a:pPr>
            <a:endParaRPr lang="he-IL" sz="1600" dirty="0">
              <a:solidFill>
                <a:srgbClr val="1D4C72"/>
              </a:solidFill>
              <a:latin typeface="Calibri" pitchFamily="34" charset="0"/>
              <a:cs typeface="Calibri" pitchFamily="34" charset="0"/>
            </a:endParaRPr>
          </a:p>
          <a:p>
            <a:pPr fontAlgn="auto">
              <a:spcBef>
                <a:spcPts val="0"/>
              </a:spcBef>
              <a:spcAft>
                <a:spcPts val="0"/>
              </a:spcAft>
              <a:defRPr/>
            </a:pPr>
            <a:r>
              <a:rPr lang="he-IL" b="1" kern="0" dirty="0">
                <a:solidFill>
                  <a:srgbClr val="1D4C72"/>
                </a:solidFill>
              </a:rPr>
              <a:t>   שאלה 8:</a:t>
            </a:r>
            <a:endParaRPr lang="en-US" kern="0" dirty="0">
              <a:solidFill>
                <a:srgbClr val="1D4C72"/>
              </a:solidFill>
            </a:endParaRPr>
          </a:p>
          <a:p>
            <a:pPr fontAlgn="auto">
              <a:spcBef>
                <a:spcPts val="0"/>
              </a:spcBef>
              <a:spcAft>
                <a:spcPts val="0"/>
              </a:spcAft>
              <a:defRPr/>
            </a:pPr>
            <a:r>
              <a:rPr lang="he-IL" kern="0" dirty="0">
                <a:solidFill>
                  <a:srgbClr val="1D4C72"/>
                </a:solidFill>
              </a:rPr>
              <a:t>    בתהליך </a:t>
            </a:r>
            <a:r>
              <a:rPr lang="he-IL" kern="0" dirty="0">
                <a:solidFill>
                  <a:schemeClr val="tx2"/>
                </a:solidFill>
              </a:rPr>
              <a:t>הנשימה התאית:</a:t>
            </a:r>
          </a:p>
          <a:p>
            <a:pPr fontAlgn="auto">
              <a:spcBef>
                <a:spcPts val="0"/>
              </a:spcBef>
              <a:spcAft>
                <a:spcPts val="0"/>
              </a:spcAft>
              <a:defRPr/>
            </a:pPr>
            <a:r>
              <a:rPr lang="he-IL" kern="0" dirty="0">
                <a:solidFill>
                  <a:schemeClr val="tx2"/>
                </a:solidFill>
              </a:rPr>
              <a:t>   א. בבעלי חיים, הפקת </a:t>
            </a:r>
            <a:r>
              <a:rPr lang="en-US" sz="1500" b="1" kern="0" dirty="0">
                <a:solidFill>
                  <a:schemeClr val="tx2"/>
                </a:solidFill>
              </a:rPr>
              <a:t>ATP</a:t>
            </a:r>
            <a:r>
              <a:rPr lang="he-IL" kern="0" dirty="0">
                <a:solidFill>
                  <a:schemeClr val="tx2"/>
                </a:solidFill>
              </a:rPr>
              <a:t> מתרחשת רק </a:t>
            </a:r>
            <a:r>
              <a:rPr lang="he-IL" kern="0" noProof="1">
                <a:solidFill>
                  <a:schemeClr val="tx2"/>
                </a:solidFill>
              </a:rPr>
              <a:t>במיטוכונדריה.</a:t>
            </a:r>
          </a:p>
          <a:p>
            <a:pPr fontAlgn="auto">
              <a:spcBef>
                <a:spcPts val="0"/>
              </a:spcBef>
              <a:spcAft>
                <a:spcPts val="0"/>
              </a:spcAft>
              <a:defRPr/>
            </a:pPr>
            <a:r>
              <a:rPr lang="he-IL" kern="0" dirty="0">
                <a:solidFill>
                  <a:schemeClr val="tx2"/>
                </a:solidFill>
              </a:rPr>
              <a:t>   ב. בבעלי חיים, </a:t>
            </a:r>
            <a:r>
              <a:rPr lang="en-US" sz="1500" b="1" kern="0" dirty="0">
                <a:solidFill>
                  <a:schemeClr val="tx2"/>
                </a:solidFill>
              </a:rPr>
              <a:t>ATP</a:t>
            </a:r>
            <a:r>
              <a:rPr lang="he-IL" kern="0" dirty="0">
                <a:solidFill>
                  <a:schemeClr val="tx2"/>
                </a:solidFill>
              </a:rPr>
              <a:t> מופק לאורך היממה כולה, ובצמחים – רק בלילה.</a:t>
            </a:r>
            <a:endParaRPr lang="en-US" kern="0" dirty="0">
              <a:solidFill>
                <a:schemeClr val="tx2"/>
              </a:solidFill>
            </a:endParaRPr>
          </a:p>
          <a:p>
            <a:pPr fontAlgn="auto">
              <a:spcBef>
                <a:spcPts val="0"/>
              </a:spcBef>
              <a:spcAft>
                <a:spcPts val="0"/>
              </a:spcAft>
              <a:defRPr/>
            </a:pPr>
            <a:r>
              <a:rPr lang="he-IL" kern="0" dirty="0">
                <a:solidFill>
                  <a:schemeClr val="tx2"/>
                </a:solidFill>
              </a:rPr>
              <a:t>   ג. תרכובות אורגניות מתפרקות למרכיביהן, והתא משתמש במרכיבים אלו לבניית </a:t>
            </a:r>
            <a:r>
              <a:rPr lang="en-US" sz="1500" b="1" kern="0" dirty="0">
                <a:solidFill>
                  <a:schemeClr val="tx2"/>
                </a:solidFill>
              </a:rPr>
              <a:t>ATP</a:t>
            </a:r>
            <a:r>
              <a:rPr lang="he-IL" kern="0" dirty="0">
                <a:solidFill>
                  <a:schemeClr val="tx2"/>
                </a:solidFill>
              </a:rPr>
              <a:t>.   </a:t>
            </a:r>
          </a:p>
          <a:p>
            <a:pPr fontAlgn="auto">
              <a:spcBef>
                <a:spcPts val="0"/>
              </a:spcBef>
              <a:spcAft>
                <a:spcPts val="0"/>
              </a:spcAft>
              <a:defRPr/>
            </a:pPr>
            <a:r>
              <a:rPr lang="he-IL" kern="0" dirty="0">
                <a:solidFill>
                  <a:schemeClr val="tx2"/>
                </a:solidFill>
              </a:rPr>
              <a:t>   ד. תרכובות אורגניות מתפרקות, ובעקבות זאת </a:t>
            </a:r>
            <a:r>
              <a:rPr lang="he-IL" kern="0" dirty="0">
                <a:solidFill>
                  <a:srgbClr val="1D4C72"/>
                </a:solidFill>
              </a:rPr>
              <a:t>משתחררת אנרגיה המשמשת לבניית </a:t>
            </a:r>
            <a:r>
              <a:rPr lang="en-US" sz="1500" b="1" kern="0" dirty="0">
                <a:solidFill>
                  <a:srgbClr val="1D4C72"/>
                </a:solidFill>
              </a:rPr>
              <a:t>ATP</a:t>
            </a:r>
            <a:r>
              <a:rPr lang="he-IL" kern="0" dirty="0">
                <a:solidFill>
                  <a:srgbClr val="1D4C72"/>
                </a:solidFill>
              </a:rPr>
              <a:t>.</a:t>
            </a:r>
          </a:p>
        </p:txBody>
      </p:sp>
      <p:sp>
        <p:nvSpPr>
          <p:cNvPr id="8" name="Rectangle 20"/>
          <p:cNvSpPr/>
          <p:nvPr/>
        </p:nvSpPr>
        <p:spPr bwMode="auto">
          <a:xfrm>
            <a:off x="509588" y="2781300"/>
            <a:ext cx="8196262" cy="24431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defRPr/>
            </a:pPr>
            <a:endParaRPr lang="he-IL" sz="500" kern="0" dirty="0">
              <a:solidFill>
                <a:prstClr val="black"/>
              </a:solidFill>
            </a:endParaRPr>
          </a:p>
          <a:p>
            <a:pPr>
              <a:defRPr/>
            </a:pPr>
            <a:r>
              <a:rPr lang="he-IL" b="1" kern="0" dirty="0">
                <a:solidFill>
                  <a:prstClr val="black"/>
                </a:solidFill>
              </a:rPr>
              <a:t>תשובה:   </a:t>
            </a:r>
          </a:p>
          <a:p>
            <a:pPr>
              <a:defRPr/>
            </a:pPr>
            <a:r>
              <a:rPr lang="he-IL" kern="0" dirty="0">
                <a:solidFill>
                  <a:prstClr val="black"/>
                </a:solidFill>
              </a:rPr>
              <a:t>משפט ד</a:t>
            </a:r>
            <a:r>
              <a:rPr lang="he-IL" kern="0" dirty="0" smtClean="0">
                <a:solidFill>
                  <a:prstClr val="black"/>
                </a:solidFill>
              </a:rPr>
              <a:t>'.</a:t>
            </a:r>
            <a:endParaRPr lang="he-IL" kern="0" dirty="0">
              <a:solidFill>
                <a:prstClr val="black"/>
              </a:solidFill>
            </a:endParaRPr>
          </a:p>
          <a:p>
            <a:pPr>
              <a:defRPr/>
            </a:pPr>
            <a:endParaRPr lang="he-IL" sz="800" kern="0" dirty="0">
              <a:solidFill>
                <a:prstClr val="black"/>
              </a:solidFill>
            </a:endParaRPr>
          </a:p>
          <a:p>
            <a:pPr>
              <a:defRPr/>
            </a:pPr>
            <a:r>
              <a:rPr lang="en-US" sz="1500" b="1" kern="0" dirty="0"/>
              <a:t>ATP</a:t>
            </a:r>
            <a:r>
              <a:rPr lang="he-IL" kern="0" dirty="0"/>
              <a:t> מופק בתא גם </a:t>
            </a:r>
            <a:r>
              <a:rPr lang="he-IL" kern="0" noProof="1"/>
              <a:t>במיטוכונדריה </a:t>
            </a:r>
            <a:r>
              <a:rPr lang="he-IL" kern="0" dirty="0"/>
              <a:t>וגם בציטופלסמה. </a:t>
            </a:r>
          </a:p>
          <a:p>
            <a:pPr>
              <a:defRPr/>
            </a:pPr>
            <a:r>
              <a:rPr lang="he-IL" kern="0" dirty="0"/>
              <a:t>גם בעלי החיים וגם הצמחים נושמים לאורך כל היממה, כלומר בניית </a:t>
            </a:r>
            <a:r>
              <a:rPr lang="en-US" sz="1500" b="1" kern="0" dirty="0"/>
              <a:t>ATP</a:t>
            </a:r>
            <a:r>
              <a:rPr lang="he-IL" kern="0" dirty="0"/>
              <a:t> מתרחשת גם ביום וגם בלילה. מי שמפסיק לנשום (יותר מפרק זמן קצר וקריטי) מת. </a:t>
            </a:r>
          </a:p>
          <a:p>
            <a:pPr>
              <a:defRPr/>
            </a:pPr>
            <a:r>
              <a:rPr lang="en-US" kern="0" dirty="0"/>
              <a:t>ATP</a:t>
            </a:r>
            <a:r>
              <a:rPr lang="he-IL" kern="0" dirty="0"/>
              <a:t> נוצר מהתרכבות </a:t>
            </a:r>
            <a:r>
              <a:rPr lang="en-US" kern="0" dirty="0"/>
              <a:t>ADP</a:t>
            </a:r>
            <a:r>
              <a:rPr lang="he-IL" kern="0" dirty="0"/>
              <a:t> ו-</a:t>
            </a:r>
            <a:r>
              <a:rPr lang="en-US" kern="0" dirty="0"/>
              <a:t>Pi</a:t>
            </a:r>
            <a:r>
              <a:rPr lang="he-IL" kern="0" dirty="0"/>
              <a:t> , (ולא מתוצרי הפירוק של התרכובות האורגניות). בתהליך יצירת </a:t>
            </a:r>
            <a:r>
              <a:rPr lang="en-US" kern="0" dirty="0"/>
              <a:t>ATP</a:t>
            </a:r>
            <a:r>
              <a:rPr lang="he-IL" kern="0" dirty="0"/>
              <a:t> יש שימוש באנרגיה המשתחררת בעת פירוק התרכובות האורגניות.</a:t>
            </a:r>
          </a:p>
          <a:p>
            <a:pPr>
              <a:defRPr/>
            </a:pPr>
            <a:endParaRPr lang="he-IL" kern="0" dirty="0"/>
          </a:p>
          <a:p>
            <a:pPr>
              <a:defRPr/>
            </a:pPr>
            <a:endParaRPr lang="he-IL" kern="0" dirty="0"/>
          </a:p>
          <a:p>
            <a:pPr>
              <a:defRPr/>
            </a:pPr>
            <a:endParaRPr lang="he-IL" kern="0" dirty="0"/>
          </a:p>
        </p:txBody>
      </p:sp>
      <p:sp>
        <p:nvSpPr>
          <p:cNvPr id="9"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53</a:t>
            </a:fld>
            <a:endParaRPr lang="he-IL" sz="1400" dirty="0" smtClean="0">
              <a:solidFill>
                <a:schemeClr val="bg1">
                  <a:lumMod val="75000"/>
                </a:schemeClr>
              </a:solidFill>
            </a:endParaRPr>
          </a:p>
        </p:txBody>
      </p:sp>
    </p:spTree>
    <p:extLst>
      <p:ext uri="{BB962C8B-B14F-4D97-AF65-F5344CB8AC3E}">
        <p14:creationId xmlns:p14="http://schemas.microsoft.com/office/powerpoint/2010/main" val="1737107053"/>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12</a:t>
            </a:r>
            <a:endParaRPr lang="he-IL" sz="1800" smtClean="0"/>
          </a:p>
        </p:txBody>
      </p:sp>
      <p:sp>
        <p:nvSpPr>
          <p:cNvPr id="8" name="TextBox 7"/>
          <p:cNvSpPr txBox="1"/>
          <p:nvPr/>
        </p:nvSpPr>
        <p:spPr>
          <a:xfrm>
            <a:off x="174625" y="692150"/>
            <a:ext cx="8397875"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12:</a:t>
            </a:r>
          </a:p>
          <a:p>
            <a:pPr fontAlgn="auto">
              <a:spcBef>
                <a:spcPts val="0"/>
              </a:spcBef>
              <a:spcAft>
                <a:spcPts val="0"/>
              </a:spcAft>
              <a:defRPr/>
            </a:pPr>
            <a:r>
              <a:rPr lang="he-IL" kern="0" dirty="0">
                <a:solidFill>
                  <a:srgbClr val="1D4C72"/>
                </a:solidFill>
              </a:rPr>
              <a:t>האוויר הנמצא בקרקע דרוש לצמחים, כי ממנו הם קולטים </a:t>
            </a:r>
            <a:r>
              <a:rPr lang="he-IL" u="sng" kern="0" dirty="0">
                <a:solidFill>
                  <a:srgbClr val="1D4C72"/>
                </a:solidFill>
              </a:rPr>
              <a:t>ישירות</a:t>
            </a:r>
            <a:r>
              <a:rPr lang="he-IL" kern="0" dirty="0">
                <a:solidFill>
                  <a:srgbClr val="1D4C72"/>
                </a:solidFill>
              </a:rPr>
              <a:t>:  </a:t>
            </a:r>
          </a:p>
          <a:p>
            <a:pPr fontAlgn="auto">
              <a:spcBef>
                <a:spcPts val="0"/>
              </a:spcBef>
              <a:spcAft>
                <a:spcPts val="0"/>
              </a:spcAft>
              <a:defRPr/>
            </a:pPr>
            <a:r>
              <a:rPr lang="he-IL" kern="0" dirty="0">
                <a:solidFill>
                  <a:srgbClr val="1D4C72"/>
                </a:solidFill>
              </a:rPr>
              <a:t>   א. את הפחמן הדו-חמצני הדרוש לפוטוסינתזה.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ב. את החמצן הדרוש לנשימת השורשים. </a:t>
            </a:r>
            <a:endParaRPr lang="en-US" kern="0" dirty="0">
              <a:solidFill>
                <a:srgbClr val="1D4C72"/>
              </a:solidFill>
            </a:endParaRPr>
          </a:p>
          <a:p>
            <a:pPr fontAlgn="auto">
              <a:spcBef>
                <a:spcPts val="0"/>
              </a:spcBef>
              <a:spcAft>
                <a:spcPts val="0"/>
              </a:spcAft>
              <a:defRPr/>
            </a:pPr>
            <a:r>
              <a:rPr lang="he-IL" kern="0" dirty="0">
                <a:solidFill>
                  <a:srgbClr val="1D4C72"/>
                </a:solidFill>
              </a:rPr>
              <a:t>   ג. את תרכובות החנקן הדרושות לגידול הצמח.    </a:t>
            </a:r>
          </a:p>
          <a:p>
            <a:pPr fontAlgn="auto">
              <a:spcBef>
                <a:spcPts val="0"/>
              </a:spcBef>
              <a:spcAft>
                <a:spcPts val="0"/>
              </a:spcAft>
              <a:defRPr/>
            </a:pPr>
            <a:r>
              <a:rPr lang="he-IL" kern="0" dirty="0">
                <a:solidFill>
                  <a:srgbClr val="1D4C72"/>
                </a:solidFill>
              </a:rPr>
              <a:t>   ד. את המימן הדרוש לוויסות רמת ה-</a:t>
            </a:r>
            <a:r>
              <a:rPr lang="en-US" sz="1500" kern="0" dirty="0">
                <a:solidFill>
                  <a:srgbClr val="1D4C72"/>
                </a:solidFill>
              </a:rPr>
              <a:t>Ph</a:t>
            </a:r>
            <a:r>
              <a:rPr lang="he-IL" kern="0" dirty="0">
                <a:solidFill>
                  <a:srgbClr val="1D4C72"/>
                </a:solidFill>
              </a:rPr>
              <a:t> בתאים.  </a:t>
            </a:r>
            <a:endParaRPr lang="en-US" kern="0" dirty="0">
              <a:solidFill>
                <a:srgbClr val="1D4C72"/>
              </a:solidFill>
            </a:endParaRPr>
          </a:p>
        </p:txBody>
      </p:sp>
      <p:sp>
        <p:nvSpPr>
          <p:cNvPr id="6"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54</a:t>
            </a:fld>
            <a:endParaRPr lang="he-IL" sz="1400" dirty="0" smtClean="0">
              <a:solidFill>
                <a:schemeClr val="bg1">
                  <a:lumMod val="75000"/>
                </a:schemeClr>
              </a:solidFill>
            </a:endParaRPr>
          </a:p>
        </p:txBody>
      </p:sp>
    </p:spTree>
    <p:extLst>
      <p:ext uri="{BB962C8B-B14F-4D97-AF65-F5344CB8AC3E}">
        <p14:creationId xmlns:p14="http://schemas.microsoft.com/office/powerpoint/2010/main" val="3692605513"/>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F048641-B959-4261-99F3-6E2EFE7B355B}" type="slidenum">
              <a:rPr lang="he-IL" smtClean="0"/>
              <a:pPr fontAlgn="base">
                <a:spcBef>
                  <a:spcPct val="0"/>
                </a:spcBef>
                <a:spcAft>
                  <a:spcPct val="0"/>
                </a:spcAft>
                <a:defRPr/>
              </a:pPr>
              <a:t>55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214313" y="692150"/>
            <a:ext cx="8397875"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12:</a:t>
            </a:r>
          </a:p>
          <a:p>
            <a:pPr fontAlgn="auto">
              <a:spcBef>
                <a:spcPts val="0"/>
              </a:spcBef>
              <a:spcAft>
                <a:spcPts val="0"/>
              </a:spcAft>
              <a:defRPr/>
            </a:pPr>
            <a:r>
              <a:rPr lang="he-IL" kern="0" dirty="0">
                <a:solidFill>
                  <a:srgbClr val="1D4C72"/>
                </a:solidFill>
              </a:rPr>
              <a:t>האוויר הנמצא בקרקע דרוש לצמחים, כי ממנו הם קולטים </a:t>
            </a:r>
            <a:r>
              <a:rPr lang="he-IL" u="sng" kern="0" dirty="0">
                <a:solidFill>
                  <a:srgbClr val="1D4C72"/>
                </a:solidFill>
              </a:rPr>
              <a:t>ישירות</a:t>
            </a:r>
            <a:r>
              <a:rPr lang="he-IL" kern="0" dirty="0">
                <a:solidFill>
                  <a:srgbClr val="1D4C72"/>
                </a:solidFill>
              </a:rPr>
              <a:t>:  </a:t>
            </a:r>
          </a:p>
          <a:p>
            <a:pPr fontAlgn="auto">
              <a:spcBef>
                <a:spcPts val="0"/>
              </a:spcBef>
              <a:spcAft>
                <a:spcPts val="0"/>
              </a:spcAft>
              <a:defRPr/>
            </a:pPr>
            <a:r>
              <a:rPr lang="he-IL" kern="0" dirty="0">
                <a:solidFill>
                  <a:srgbClr val="1D4C72"/>
                </a:solidFill>
              </a:rPr>
              <a:t>   א. את הפחמן הדו-חמצני הדרוש לפוטוסינתזה.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ב. את החמצן הדרוש לנשימת השורשים. </a:t>
            </a:r>
            <a:endParaRPr lang="en-US" kern="0" dirty="0">
              <a:solidFill>
                <a:srgbClr val="1D4C72"/>
              </a:solidFill>
            </a:endParaRPr>
          </a:p>
          <a:p>
            <a:pPr fontAlgn="auto">
              <a:spcBef>
                <a:spcPts val="0"/>
              </a:spcBef>
              <a:spcAft>
                <a:spcPts val="0"/>
              </a:spcAft>
              <a:defRPr/>
            </a:pPr>
            <a:r>
              <a:rPr lang="he-IL" kern="0" dirty="0">
                <a:solidFill>
                  <a:srgbClr val="1D4C72"/>
                </a:solidFill>
              </a:rPr>
              <a:t>   ג. את תרכובות החנקן הדרושות לגידול הצמח.    </a:t>
            </a:r>
          </a:p>
          <a:p>
            <a:pPr fontAlgn="auto">
              <a:spcBef>
                <a:spcPts val="0"/>
              </a:spcBef>
              <a:spcAft>
                <a:spcPts val="0"/>
              </a:spcAft>
              <a:defRPr/>
            </a:pPr>
            <a:r>
              <a:rPr lang="he-IL" kern="0" dirty="0">
                <a:solidFill>
                  <a:srgbClr val="1D4C72"/>
                </a:solidFill>
              </a:rPr>
              <a:t>   ד. את המימן הדרוש לוויסות רמת ה-</a:t>
            </a:r>
            <a:r>
              <a:rPr lang="en-US" sz="1500" kern="0" dirty="0">
                <a:solidFill>
                  <a:srgbClr val="1D4C72"/>
                </a:solidFill>
              </a:rPr>
              <a:t>Ph</a:t>
            </a:r>
            <a:r>
              <a:rPr lang="he-IL" kern="0" dirty="0">
                <a:solidFill>
                  <a:srgbClr val="1D4C72"/>
                </a:solidFill>
              </a:rPr>
              <a:t> בתאים.  </a:t>
            </a:r>
            <a:endParaRPr lang="en-US" kern="0" dirty="0">
              <a:solidFill>
                <a:srgbClr val="1D4C72"/>
              </a:solidFill>
            </a:endParaRPr>
          </a:p>
        </p:txBody>
      </p:sp>
      <p:sp>
        <p:nvSpPr>
          <p:cNvPr id="7" name="Rectangle 20"/>
          <p:cNvSpPr/>
          <p:nvPr/>
        </p:nvSpPr>
        <p:spPr bwMode="auto">
          <a:xfrm>
            <a:off x="341313" y="2781300"/>
            <a:ext cx="8196262" cy="79057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ב</a:t>
            </a:r>
            <a:r>
              <a:rPr lang="he-IL" kern="0" dirty="0" smtClean="0">
                <a:solidFill>
                  <a:prstClr val="black"/>
                </a:solidFill>
                <a:latin typeface="Arial"/>
                <a:cs typeface="Arial"/>
              </a:rPr>
              <a:t>'. </a:t>
            </a:r>
            <a:endParaRPr lang="he-IL" kern="0" dirty="0">
              <a:solidFill>
                <a:prstClr val="black"/>
              </a:solidFill>
              <a:latin typeface="Arial"/>
              <a:cs typeface="Arial"/>
            </a:endParaRPr>
          </a:p>
        </p:txBody>
      </p:sp>
      <p:sp>
        <p:nvSpPr>
          <p:cNvPr id="9"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518893331"/>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16</a:t>
            </a:r>
            <a:endParaRPr lang="he-IL" sz="1800" dirty="0" smtClean="0"/>
          </a:p>
        </p:txBody>
      </p:sp>
      <p:sp>
        <p:nvSpPr>
          <p:cNvPr id="13" name="TextBox 12"/>
          <p:cNvSpPr txBox="1"/>
          <p:nvPr/>
        </p:nvSpPr>
        <p:spPr>
          <a:xfrm>
            <a:off x="395288" y="692150"/>
            <a:ext cx="8469312" cy="52625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לפניכם שתי עקומות: אחת מציגה את השינויים</a:t>
            </a:r>
          </a:p>
          <a:p>
            <a:pPr fontAlgn="auto">
              <a:spcBef>
                <a:spcPts val="0"/>
              </a:spcBef>
              <a:spcAft>
                <a:spcPts val="0"/>
              </a:spcAft>
              <a:defRPr/>
            </a:pPr>
            <a:r>
              <a:rPr lang="he-IL" kern="0" dirty="0">
                <a:solidFill>
                  <a:srgbClr val="1D4C72"/>
                </a:solidFill>
              </a:rPr>
              <a:t>בשיעור הפוטוסינתזה במהלך יום קיץ שרבי, </a:t>
            </a:r>
          </a:p>
          <a:p>
            <a:pPr fontAlgn="auto">
              <a:spcBef>
                <a:spcPts val="0"/>
              </a:spcBef>
              <a:spcAft>
                <a:spcPts val="0"/>
              </a:spcAft>
              <a:defRPr/>
            </a:pPr>
            <a:r>
              <a:rPr lang="he-IL" kern="0" dirty="0">
                <a:solidFill>
                  <a:srgbClr val="1D4C72"/>
                </a:solidFill>
              </a:rPr>
              <a:t>והאחרת מציגה את השינויים </a:t>
            </a:r>
            <a:r>
              <a:rPr lang="he-IL" kern="0" dirty="0">
                <a:solidFill>
                  <a:schemeClr val="tx2"/>
                </a:solidFill>
              </a:rPr>
              <a:t>בעצמת האור </a:t>
            </a:r>
          </a:p>
          <a:p>
            <a:pPr fontAlgn="auto">
              <a:spcBef>
                <a:spcPts val="0"/>
              </a:spcBef>
              <a:spcAft>
                <a:spcPts val="0"/>
              </a:spcAft>
              <a:defRPr/>
            </a:pPr>
            <a:r>
              <a:rPr lang="he-IL" kern="0" dirty="0">
                <a:solidFill>
                  <a:schemeClr val="tx2"/>
                </a:solidFill>
              </a:rPr>
              <a:t>באותו יום.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א. הסבירו את השינויים בשיעור הפוטוסינתזה</a:t>
            </a:r>
          </a:p>
          <a:p>
            <a:pPr fontAlgn="auto">
              <a:spcBef>
                <a:spcPts val="0"/>
              </a:spcBef>
              <a:spcAft>
                <a:spcPts val="0"/>
              </a:spcAft>
              <a:defRPr/>
            </a:pPr>
            <a:r>
              <a:rPr lang="he-IL" kern="0" dirty="0">
                <a:solidFill>
                  <a:srgbClr val="1D4C72"/>
                </a:solidFill>
              </a:rPr>
              <a:t>    בין השעות 9:00 ל- 18:00.</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sz="800" kern="0" dirty="0">
              <a:solidFill>
                <a:srgbClr val="1D4C72"/>
              </a:solidFill>
            </a:endParaRPr>
          </a:p>
          <a:p>
            <a:pPr fontAlgn="auto">
              <a:spcBef>
                <a:spcPts val="0"/>
              </a:spcBef>
              <a:spcAft>
                <a:spcPts val="0"/>
              </a:spcAft>
              <a:defRPr/>
            </a:pPr>
            <a:r>
              <a:rPr lang="he-IL" kern="0" dirty="0">
                <a:solidFill>
                  <a:srgbClr val="1D4C72"/>
                </a:solidFill>
              </a:rPr>
              <a:t>ב. תארו איך תיראה עקומה שתציג את השינויים בשיעור ה</a:t>
            </a:r>
            <a:r>
              <a:rPr lang="he-IL" u="sng" kern="0" dirty="0">
                <a:solidFill>
                  <a:srgbClr val="1D4C72"/>
                </a:solidFill>
              </a:rPr>
              <a:t>דיוּת</a:t>
            </a:r>
            <a:r>
              <a:rPr lang="he-IL" kern="0" dirty="0">
                <a:solidFill>
                  <a:srgbClr val="1D4C72"/>
                </a:solidFill>
              </a:rPr>
              <a:t> (איבוד המים) באותו הצמח, </a:t>
            </a:r>
          </a:p>
          <a:p>
            <a:pPr fontAlgn="auto">
              <a:spcBef>
                <a:spcPts val="0"/>
              </a:spcBef>
              <a:spcAft>
                <a:spcPts val="0"/>
              </a:spcAft>
              <a:defRPr/>
            </a:pPr>
            <a:r>
              <a:rPr lang="he-IL" kern="0" dirty="0">
                <a:solidFill>
                  <a:srgbClr val="1D4C72"/>
                </a:solidFill>
              </a:rPr>
              <a:t>    באותן השעות.</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pic>
        <p:nvPicPr>
          <p:cNvPr id="604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966788"/>
            <a:ext cx="40862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56</a:t>
            </a:fld>
            <a:endParaRPr lang="he-IL" sz="1400" dirty="0" smtClean="0">
              <a:solidFill>
                <a:schemeClr val="bg1">
                  <a:lumMod val="75000"/>
                </a:schemeClr>
              </a:solidFill>
            </a:endParaRPr>
          </a:p>
        </p:txBody>
      </p:sp>
    </p:spTree>
    <p:extLst>
      <p:ext uri="{BB962C8B-B14F-4D97-AF65-F5344CB8AC3E}">
        <p14:creationId xmlns:p14="http://schemas.microsoft.com/office/powerpoint/2010/main" val="3940880314"/>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3" name="TextBox 12"/>
          <p:cNvSpPr txBox="1"/>
          <p:nvPr/>
        </p:nvSpPr>
        <p:spPr>
          <a:xfrm>
            <a:off x="214313" y="692150"/>
            <a:ext cx="8469312" cy="51085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לפניכם שתי </a:t>
            </a:r>
            <a:r>
              <a:rPr lang="he-IL" kern="0" dirty="0">
                <a:solidFill>
                  <a:schemeClr val="tx2"/>
                </a:solidFill>
              </a:rPr>
              <a:t>עקומות: אחת מציגה את השינויים</a:t>
            </a:r>
          </a:p>
          <a:p>
            <a:pPr fontAlgn="auto">
              <a:spcBef>
                <a:spcPts val="0"/>
              </a:spcBef>
              <a:spcAft>
                <a:spcPts val="0"/>
              </a:spcAft>
              <a:defRPr/>
            </a:pPr>
            <a:r>
              <a:rPr lang="he-IL" kern="0" dirty="0">
                <a:solidFill>
                  <a:schemeClr val="tx2"/>
                </a:solidFill>
              </a:rPr>
              <a:t>בשיעור הפוטוסינתזה במהלך יום קיץ שרבי, </a:t>
            </a:r>
          </a:p>
          <a:p>
            <a:pPr fontAlgn="auto">
              <a:spcBef>
                <a:spcPts val="0"/>
              </a:spcBef>
              <a:spcAft>
                <a:spcPts val="0"/>
              </a:spcAft>
              <a:defRPr/>
            </a:pPr>
            <a:r>
              <a:rPr lang="he-IL" kern="0" dirty="0">
                <a:solidFill>
                  <a:schemeClr val="tx2"/>
                </a:solidFill>
              </a:rPr>
              <a:t>והאחת מציגה את השינויים בעצמת האור </a:t>
            </a:r>
          </a:p>
          <a:p>
            <a:pPr fontAlgn="auto">
              <a:spcBef>
                <a:spcPts val="0"/>
              </a:spcBef>
              <a:spcAft>
                <a:spcPts val="0"/>
              </a:spcAft>
              <a:defRPr/>
            </a:pPr>
            <a:r>
              <a:rPr lang="he-IL" kern="0" dirty="0">
                <a:solidFill>
                  <a:schemeClr val="tx2"/>
                </a:solidFill>
              </a:rPr>
              <a:t>באותו יום.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א. הסבירו את השינויים בשיעור הפוטוסינתזה</a:t>
            </a:r>
          </a:p>
          <a:p>
            <a:pPr fontAlgn="auto">
              <a:spcBef>
                <a:spcPts val="0"/>
              </a:spcBef>
              <a:spcAft>
                <a:spcPts val="0"/>
              </a:spcAft>
              <a:defRPr/>
            </a:pPr>
            <a:r>
              <a:rPr lang="he-IL" kern="0" dirty="0">
                <a:solidFill>
                  <a:srgbClr val="1D4C72"/>
                </a:solidFill>
              </a:rPr>
              <a:t>    בין השעות 9:00 ל- 18:00.</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sz="800" kern="0" dirty="0">
              <a:solidFill>
                <a:srgbClr val="1D4C72"/>
              </a:solidFill>
            </a:endParaRPr>
          </a:p>
          <a:p>
            <a:pPr fontAlgn="auto">
              <a:spcBef>
                <a:spcPts val="0"/>
              </a:spcBef>
              <a:spcAft>
                <a:spcPts val="0"/>
              </a:spcAft>
              <a:defRPr/>
            </a:pPr>
            <a:r>
              <a:rPr lang="he-IL" kern="0" dirty="0">
                <a:solidFill>
                  <a:srgbClr val="1D4C72"/>
                </a:solidFill>
              </a:rPr>
              <a:t>ב. תארו איך תיראה עקומה שתציג את השינויים בשיעור ה</a:t>
            </a:r>
            <a:r>
              <a:rPr lang="he-IL" u="sng" kern="0" dirty="0">
                <a:solidFill>
                  <a:srgbClr val="1D4C72"/>
                </a:solidFill>
              </a:rPr>
              <a:t>דיוּת</a:t>
            </a:r>
            <a:r>
              <a:rPr lang="he-IL" kern="0" dirty="0">
                <a:solidFill>
                  <a:srgbClr val="1D4C72"/>
                </a:solidFill>
              </a:rPr>
              <a:t> (איבוד המים) באותו הצמח, </a:t>
            </a:r>
          </a:p>
          <a:p>
            <a:pPr fontAlgn="auto">
              <a:spcBef>
                <a:spcPts val="0"/>
              </a:spcBef>
              <a:spcAft>
                <a:spcPts val="0"/>
              </a:spcAft>
              <a:defRPr/>
            </a:pPr>
            <a:r>
              <a:rPr lang="he-IL" kern="0" dirty="0">
                <a:solidFill>
                  <a:srgbClr val="1D4C72"/>
                </a:solidFill>
              </a:rPr>
              <a:t>    באותן השעות.</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sz="1200" kern="0" dirty="0">
              <a:solidFill>
                <a:srgbClr val="1D4C72"/>
              </a:solidFill>
              <a:latin typeface="Arial"/>
              <a:cs typeface="Arial"/>
            </a:endParaRPr>
          </a:p>
        </p:txBody>
      </p:sp>
      <p:pic>
        <p:nvPicPr>
          <p:cNvPr id="614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66788"/>
            <a:ext cx="40862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p:nvPr/>
        </p:nvSpPr>
        <p:spPr>
          <a:xfrm>
            <a:off x="246831" y="3357563"/>
            <a:ext cx="8429625" cy="10001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endParaRPr lang="he-IL" b="1" kern="0" dirty="0">
              <a:latin typeface="Arial"/>
              <a:cs typeface="Arial"/>
            </a:endParaRPr>
          </a:p>
          <a:p>
            <a:pPr fontAlgn="auto">
              <a:spcBef>
                <a:spcPts val="0"/>
              </a:spcBef>
              <a:spcAft>
                <a:spcPts val="0"/>
              </a:spcAft>
              <a:defRPr/>
            </a:pPr>
            <a:r>
              <a:rPr lang="he-IL" kern="0" dirty="0">
                <a:latin typeface="Arial"/>
                <a:cs typeface="Arial"/>
              </a:rPr>
              <a:t>לקראת שעות הצהריים, קרינת השמש מתגברת והאוויר מתחמם ומתייבש. בזמן זה הפיוניות נסגרות, ופחות פחמן דו-חמצני נקלט בצמח. לכן, שיעור הפוטוסינתזה יורד בזמן זה.</a:t>
            </a:r>
          </a:p>
          <a:p>
            <a:pPr fontAlgn="auto">
              <a:spcBef>
                <a:spcPts val="0"/>
              </a:spcBef>
              <a:spcAft>
                <a:spcPts val="0"/>
              </a:spcAft>
              <a:defRPr/>
            </a:pPr>
            <a:r>
              <a:rPr lang="he-IL" kern="0" dirty="0">
                <a:latin typeface="Arial"/>
                <a:cs typeface="Arial"/>
              </a:rPr>
              <a:t> </a:t>
            </a:r>
          </a:p>
          <a:p>
            <a:pPr fontAlgn="auto">
              <a:spcBef>
                <a:spcPts val="0"/>
              </a:spcBef>
              <a:spcAft>
                <a:spcPts val="0"/>
              </a:spcAft>
              <a:defRPr/>
            </a:pPr>
            <a:endParaRPr lang="he-IL" sz="1200" kern="0" dirty="0">
              <a:solidFill>
                <a:sysClr val="windowText" lastClr="000000">
                  <a:lumMod val="65000"/>
                  <a:lumOff val="35000"/>
                </a:sysClr>
              </a:solidFill>
              <a:latin typeface="Arial"/>
              <a:cs typeface="Arial"/>
            </a:endParaRPr>
          </a:p>
        </p:txBody>
      </p:sp>
      <p:sp>
        <p:nvSpPr>
          <p:cNvPr id="14" name="Rectangle 12"/>
          <p:cNvSpPr/>
          <p:nvPr/>
        </p:nvSpPr>
        <p:spPr>
          <a:xfrm>
            <a:off x="214313" y="5429250"/>
            <a:ext cx="8286750" cy="10001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p>
          <a:p>
            <a:pPr fontAlgn="auto">
              <a:spcBef>
                <a:spcPts val="0"/>
              </a:spcBef>
              <a:spcAft>
                <a:spcPts val="0"/>
              </a:spcAft>
              <a:defRPr/>
            </a:pPr>
            <a:r>
              <a:rPr lang="he-IL" kern="0" dirty="0">
                <a:solidFill>
                  <a:sysClr val="windowText" lastClr="000000"/>
                </a:solidFill>
                <a:latin typeface="Arial"/>
                <a:cs typeface="Arial"/>
              </a:rPr>
              <a:t>העקומה של שיעור הדיות תהיה דומה לעקומה של שיעור הפוטוסינתזה (בקו מקוטע), כי גם היא מושפעת ממידת הסגירה של הפיוניות ופתיחתן. </a:t>
            </a:r>
          </a:p>
          <a:p>
            <a:pPr fontAlgn="auto">
              <a:spcBef>
                <a:spcPts val="0"/>
              </a:spcBef>
              <a:spcAft>
                <a:spcPts val="0"/>
              </a:spcAft>
              <a:defRPr/>
            </a:pPr>
            <a:r>
              <a:rPr lang="he-IL" kern="0" dirty="0">
                <a:solidFill>
                  <a:sysClr val="windowText" lastClr="000000"/>
                </a:solidFill>
                <a:latin typeface="Arial"/>
                <a:cs typeface="Arial"/>
              </a:rPr>
              <a:t> </a:t>
            </a:r>
          </a:p>
          <a:p>
            <a:pPr fontAlgn="auto">
              <a:spcBef>
                <a:spcPts val="0"/>
              </a:spcBef>
              <a:spcAft>
                <a:spcPts val="0"/>
              </a:spcAft>
              <a:defRPr/>
            </a:pPr>
            <a:endParaRPr lang="he-IL" sz="1200" kern="0" dirty="0">
              <a:solidFill>
                <a:sysClr val="windowText" lastClr="000000">
                  <a:lumMod val="65000"/>
                  <a:lumOff val="35000"/>
                </a:sysClr>
              </a:solidFill>
              <a:latin typeface="Arial"/>
              <a:cs typeface="Arial"/>
            </a:endParaRPr>
          </a:p>
        </p:txBody>
      </p:sp>
      <p:sp>
        <p:nvSpPr>
          <p:cNvPr id="9"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a:spLocks noGrp="1"/>
          </p:cNvSpPr>
          <p:nvPr>
            <p:ph type="sldNum" sz="quarter" idx="12"/>
          </p:nvPr>
        </p:nvSpPr>
        <p:spPr bwMode="auto">
          <a:xfrm>
            <a:off x="197159" y="6448251"/>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57</a:t>
            </a:fld>
            <a:endParaRPr lang="he-IL" sz="1400" dirty="0" smtClean="0">
              <a:solidFill>
                <a:schemeClr val="bg1">
                  <a:lumMod val="75000"/>
                </a:schemeClr>
              </a:solidFill>
            </a:endParaRPr>
          </a:p>
        </p:txBody>
      </p:sp>
    </p:spTree>
    <p:extLst>
      <p:ext uri="{BB962C8B-B14F-4D97-AF65-F5344CB8AC3E}">
        <p14:creationId xmlns:p14="http://schemas.microsoft.com/office/powerpoint/2010/main" val="1671216163"/>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17</a:t>
            </a:r>
            <a:endParaRPr lang="he-IL" sz="1800" dirty="0" smtClean="0"/>
          </a:p>
        </p:txBody>
      </p:sp>
      <p:sp>
        <p:nvSpPr>
          <p:cNvPr id="7" name="TextBox 6"/>
          <p:cNvSpPr txBox="1"/>
          <p:nvPr/>
        </p:nvSpPr>
        <p:spPr>
          <a:xfrm>
            <a:off x="525463" y="495300"/>
            <a:ext cx="8183562" cy="28622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17:</a:t>
            </a:r>
          </a:p>
          <a:p>
            <a:pPr fontAlgn="auto">
              <a:spcBef>
                <a:spcPts val="0"/>
              </a:spcBef>
              <a:spcAft>
                <a:spcPts val="0"/>
              </a:spcAft>
              <a:defRPr/>
            </a:pPr>
            <a:r>
              <a:rPr lang="he-IL" kern="0" dirty="0">
                <a:solidFill>
                  <a:srgbClr val="1D4C72"/>
                </a:solidFill>
                <a:latin typeface="Arial"/>
                <a:cs typeface="Arial"/>
              </a:rPr>
              <a:t>כמות החומר </a:t>
            </a:r>
            <a:r>
              <a:rPr lang="he-IL" kern="0" dirty="0">
                <a:solidFill>
                  <a:schemeClr val="tx2"/>
                </a:solidFill>
                <a:latin typeface="Arial"/>
                <a:cs typeface="Arial"/>
              </a:rPr>
              <a:t>האורגני בצמחי </a:t>
            </a:r>
            <a:r>
              <a:rPr lang="he-IL" kern="0" dirty="0" smtClean="0">
                <a:solidFill>
                  <a:schemeClr val="tx2"/>
                </a:solidFill>
                <a:latin typeface="Arial"/>
                <a:cs typeface="Arial"/>
              </a:rPr>
              <a:t>תלתן </a:t>
            </a:r>
            <a:r>
              <a:rPr lang="he-IL" kern="0" dirty="0">
                <a:solidFill>
                  <a:schemeClr val="tx2"/>
                </a:solidFill>
                <a:latin typeface="Arial"/>
                <a:cs typeface="Arial"/>
              </a:rPr>
              <a:t>בשדה נמדדה במדויק בשני זמנים שונים - בשעת השקיעה ביום כלשהו, ובשעת הזריחה ביום שלמחרת. מבין ההנחות הבאות, מהי ההנחה הסבירה ביותר בנוגע לכמות החומר האורגני שנמדדה?</a:t>
            </a:r>
          </a:p>
          <a:p>
            <a:pPr fontAlgn="auto">
              <a:spcBef>
                <a:spcPts val="0"/>
              </a:spcBef>
              <a:spcAft>
                <a:spcPts val="0"/>
              </a:spcAft>
              <a:defRPr/>
            </a:pPr>
            <a:r>
              <a:rPr lang="he-IL" kern="0" dirty="0">
                <a:solidFill>
                  <a:schemeClr val="tx2"/>
                </a:solidFill>
                <a:latin typeface="Arial"/>
                <a:cs typeface="Arial"/>
              </a:rPr>
              <a:t>א. כמות החומר האורגני שנמדדה גבוהה יותר בשעת השקיעה.</a:t>
            </a:r>
          </a:p>
          <a:p>
            <a:pPr fontAlgn="auto">
              <a:spcBef>
                <a:spcPts val="0"/>
              </a:spcBef>
              <a:spcAft>
                <a:spcPts val="0"/>
              </a:spcAft>
              <a:defRPr/>
            </a:pPr>
            <a:r>
              <a:rPr lang="he-IL" kern="0" dirty="0">
                <a:solidFill>
                  <a:schemeClr val="tx2"/>
                </a:solidFill>
                <a:latin typeface="Arial"/>
                <a:cs typeface="Arial"/>
              </a:rPr>
              <a:t>ב. כמות החומר האורגני שנמדדה גבוהה יותר בשעת הזריחה ביום שלמחרת.</a:t>
            </a:r>
          </a:p>
          <a:p>
            <a:pPr fontAlgn="auto">
              <a:spcBef>
                <a:spcPts val="0"/>
              </a:spcBef>
              <a:spcAft>
                <a:spcPts val="0"/>
              </a:spcAft>
              <a:defRPr/>
            </a:pPr>
            <a:r>
              <a:rPr lang="he-IL" kern="0" dirty="0">
                <a:solidFill>
                  <a:schemeClr val="tx2"/>
                </a:solidFill>
                <a:latin typeface="Arial"/>
                <a:cs typeface="Arial"/>
              </a:rPr>
              <a:t>ג. כמות החומר האורגני שנמדדה זהה בשני הזמנים.</a:t>
            </a:r>
          </a:p>
          <a:p>
            <a:pPr fontAlgn="auto">
              <a:spcBef>
                <a:spcPts val="0"/>
              </a:spcBef>
              <a:spcAft>
                <a:spcPts val="0"/>
              </a:spcAft>
              <a:defRPr/>
            </a:pPr>
            <a:r>
              <a:rPr lang="he-IL" kern="0" dirty="0">
                <a:solidFill>
                  <a:schemeClr val="tx2"/>
                </a:solidFill>
                <a:latin typeface="Arial"/>
                <a:cs typeface="Arial"/>
              </a:rPr>
              <a:t>ד. במקצת הצמחים כמות החומר האורגני שנמדדה גבוהה יותר בשעת השקיעה, ובאחרים היא גבוהה יותר בשעת הזריחה ביום שלמחרת.</a:t>
            </a:r>
          </a:p>
          <a:p>
            <a:pPr fontAlgn="auto">
              <a:spcBef>
                <a:spcPts val="0"/>
              </a:spcBef>
              <a:spcAft>
                <a:spcPts val="0"/>
              </a:spcAft>
              <a:defRPr/>
            </a:pPr>
            <a:endParaRPr lang="he-IL" b="1" kern="0" dirty="0">
              <a:solidFill>
                <a:schemeClr val="tx2"/>
              </a:solidFill>
              <a:latin typeface="Arial"/>
              <a:cs typeface="Arial"/>
            </a:endParaRPr>
          </a:p>
        </p:txBody>
      </p:sp>
      <p:sp>
        <p:nvSpPr>
          <p:cNvPr id="9"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58</a:t>
            </a:fld>
            <a:endParaRPr lang="he-IL" sz="1400" dirty="0" smtClean="0">
              <a:solidFill>
                <a:schemeClr val="bg1">
                  <a:lumMod val="75000"/>
                </a:schemeClr>
              </a:solidFill>
            </a:endParaRPr>
          </a:p>
        </p:txBody>
      </p:sp>
    </p:spTree>
    <p:extLst>
      <p:ext uri="{BB962C8B-B14F-4D97-AF65-F5344CB8AC3E}">
        <p14:creationId xmlns:p14="http://schemas.microsoft.com/office/powerpoint/2010/main" val="131165709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525463" y="495300"/>
            <a:ext cx="8183562" cy="28622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17:</a:t>
            </a:r>
          </a:p>
          <a:p>
            <a:pPr fontAlgn="auto">
              <a:spcBef>
                <a:spcPts val="0"/>
              </a:spcBef>
              <a:spcAft>
                <a:spcPts val="0"/>
              </a:spcAft>
              <a:defRPr/>
            </a:pPr>
            <a:r>
              <a:rPr lang="he-IL" kern="0" dirty="0">
                <a:solidFill>
                  <a:srgbClr val="1D4C72"/>
                </a:solidFill>
                <a:latin typeface="Arial"/>
                <a:cs typeface="Arial"/>
              </a:rPr>
              <a:t>כמות </a:t>
            </a:r>
            <a:r>
              <a:rPr lang="he-IL" kern="0" dirty="0">
                <a:solidFill>
                  <a:schemeClr val="tx2"/>
                </a:solidFill>
                <a:latin typeface="Arial"/>
                <a:cs typeface="Arial"/>
              </a:rPr>
              <a:t>החומר האורגני בצמחי </a:t>
            </a:r>
            <a:r>
              <a:rPr lang="he-IL" kern="0" dirty="0" smtClean="0">
                <a:solidFill>
                  <a:schemeClr val="tx2"/>
                </a:solidFill>
                <a:latin typeface="Arial"/>
                <a:cs typeface="Arial"/>
              </a:rPr>
              <a:t>תלתן </a:t>
            </a:r>
            <a:r>
              <a:rPr lang="he-IL" kern="0" dirty="0">
                <a:solidFill>
                  <a:schemeClr val="tx2"/>
                </a:solidFill>
                <a:latin typeface="Arial"/>
                <a:cs typeface="Arial"/>
              </a:rPr>
              <a:t>בשדה נמדדה במדויק בשני זמנים שונים - בשעת השקיעה ביום כלשהו, ובשעת הזריחה ביום שלמחרת. מבין ההנחות הבאות, מהי ההנחה הסבירה ביותר בנוגע לכמות החומר האורגני שנמדדה?</a:t>
            </a:r>
          </a:p>
          <a:p>
            <a:pPr fontAlgn="auto">
              <a:spcBef>
                <a:spcPts val="0"/>
              </a:spcBef>
              <a:spcAft>
                <a:spcPts val="0"/>
              </a:spcAft>
              <a:defRPr/>
            </a:pPr>
            <a:r>
              <a:rPr lang="he-IL" kern="0" dirty="0">
                <a:solidFill>
                  <a:schemeClr val="tx2"/>
                </a:solidFill>
                <a:latin typeface="Arial"/>
                <a:cs typeface="Arial"/>
              </a:rPr>
              <a:t>א. כמות החומר האורגני שנמדדה גבוהה יותר בשעת השקיעה.</a:t>
            </a:r>
          </a:p>
          <a:p>
            <a:pPr fontAlgn="auto">
              <a:spcBef>
                <a:spcPts val="0"/>
              </a:spcBef>
              <a:spcAft>
                <a:spcPts val="0"/>
              </a:spcAft>
              <a:defRPr/>
            </a:pPr>
            <a:r>
              <a:rPr lang="he-IL" kern="0" dirty="0">
                <a:solidFill>
                  <a:schemeClr val="tx2"/>
                </a:solidFill>
                <a:latin typeface="Arial"/>
                <a:cs typeface="Arial"/>
              </a:rPr>
              <a:t>ב. כמות החומר האורגני שנמדדה גבוהה יותר בשעת הזריחה ביום שלמחרת.</a:t>
            </a:r>
          </a:p>
          <a:p>
            <a:pPr fontAlgn="auto">
              <a:spcBef>
                <a:spcPts val="0"/>
              </a:spcBef>
              <a:spcAft>
                <a:spcPts val="0"/>
              </a:spcAft>
              <a:defRPr/>
            </a:pPr>
            <a:r>
              <a:rPr lang="he-IL" kern="0" dirty="0">
                <a:solidFill>
                  <a:schemeClr val="tx2"/>
                </a:solidFill>
                <a:latin typeface="Arial"/>
                <a:cs typeface="Arial"/>
              </a:rPr>
              <a:t>ג. כמות החומר האורגני שנמדדה זהה בשני הזמנים.</a:t>
            </a:r>
          </a:p>
          <a:p>
            <a:pPr fontAlgn="auto">
              <a:spcBef>
                <a:spcPts val="0"/>
              </a:spcBef>
              <a:spcAft>
                <a:spcPts val="0"/>
              </a:spcAft>
              <a:defRPr/>
            </a:pPr>
            <a:r>
              <a:rPr lang="he-IL" kern="0" dirty="0">
                <a:solidFill>
                  <a:schemeClr val="tx2"/>
                </a:solidFill>
                <a:latin typeface="Arial"/>
                <a:cs typeface="Arial"/>
              </a:rPr>
              <a:t>ד. במקצת הצמחים כמות החומר האורגני שנמדדה גבוהה יותר בשעת השקיעה, ובאחרים היא גבוהה יותר בשעת הזריחה ביום שלמחרת</a:t>
            </a:r>
            <a:r>
              <a:rPr lang="he-IL" kern="0" dirty="0">
                <a:solidFill>
                  <a:srgbClr val="1D4C72"/>
                </a:solidFill>
                <a:latin typeface="Arial"/>
                <a:cs typeface="Arial"/>
              </a:rPr>
              <a:t>.</a:t>
            </a:r>
          </a:p>
          <a:p>
            <a:pPr fontAlgn="auto">
              <a:spcBef>
                <a:spcPts val="0"/>
              </a:spcBef>
              <a:spcAft>
                <a:spcPts val="0"/>
              </a:spcAft>
              <a:defRPr/>
            </a:pPr>
            <a:endParaRPr lang="he-IL" b="1" kern="0" dirty="0">
              <a:solidFill>
                <a:srgbClr val="1D4C72"/>
              </a:solidFill>
              <a:latin typeface="Arial"/>
              <a:cs typeface="Arial"/>
            </a:endParaRPr>
          </a:p>
        </p:txBody>
      </p:sp>
      <p:sp>
        <p:nvSpPr>
          <p:cNvPr id="8" name="Rectangle 12"/>
          <p:cNvSpPr/>
          <p:nvPr/>
        </p:nvSpPr>
        <p:spPr>
          <a:xfrm>
            <a:off x="525463" y="3644900"/>
            <a:ext cx="8286750" cy="10001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  </a:t>
            </a:r>
            <a:r>
              <a:rPr lang="he-IL" b="1" kern="0" dirty="0" smtClean="0">
                <a:solidFill>
                  <a:sysClr val="windowText" lastClr="000000"/>
                </a:solidFill>
                <a:latin typeface="Arial"/>
                <a:cs typeface="Arial"/>
              </a:rPr>
              <a:t> </a:t>
            </a:r>
            <a:endParaRPr lang="he-IL" b="1" kern="0" dirty="0">
              <a:solidFill>
                <a:sysClr val="windowText" lastClr="000000"/>
              </a:solidFill>
              <a:latin typeface="Arial"/>
              <a:cs typeface="Arial"/>
            </a:endParaRPr>
          </a:p>
          <a:p>
            <a:pPr fontAlgn="auto">
              <a:spcBef>
                <a:spcPts val="0"/>
              </a:spcBef>
              <a:spcAft>
                <a:spcPts val="0"/>
              </a:spcAft>
              <a:defRPr/>
            </a:pPr>
            <a:r>
              <a:rPr lang="he-IL" kern="0" dirty="0">
                <a:solidFill>
                  <a:sysClr val="windowText" lastClr="000000"/>
                </a:solidFill>
                <a:latin typeface="Arial"/>
                <a:cs typeface="Arial"/>
              </a:rPr>
              <a:t>משפט א'</a:t>
            </a:r>
          </a:p>
          <a:p>
            <a:pPr fontAlgn="auto">
              <a:spcBef>
                <a:spcPts val="0"/>
              </a:spcBef>
              <a:spcAft>
                <a:spcPts val="0"/>
              </a:spcAft>
              <a:defRPr/>
            </a:pPr>
            <a:endParaRPr lang="he-IL" sz="1200" kern="0" dirty="0">
              <a:solidFill>
                <a:sysClr val="windowText" lastClr="000000">
                  <a:lumMod val="65000"/>
                  <a:lumOff val="35000"/>
                </a:sysClr>
              </a:solidFill>
              <a:latin typeface="Arial"/>
              <a:cs typeface="Arial"/>
            </a:endParaRPr>
          </a:p>
        </p:txBody>
      </p:sp>
      <p:sp>
        <p:nvSpPr>
          <p:cNvPr id="9"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59</a:t>
            </a:fld>
            <a:endParaRPr lang="he-IL" sz="1400" dirty="0" smtClean="0">
              <a:solidFill>
                <a:schemeClr val="bg1">
                  <a:lumMod val="75000"/>
                </a:schemeClr>
              </a:solidFill>
            </a:endParaRPr>
          </a:p>
        </p:txBody>
      </p:sp>
      <p:sp>
        <p:nvSpPr>
          <p:cNvPr id="12" name="TextBox 11"/>
          <p:cNvSpPr txBox="1"/>
          <p:nvPr/>
        </p:nvSpPr>
        <p:spPr>
          <a:xfrm>
            <a:off x="231775" y="5229200"/>
            <a:ext cx="8397875" cy="6477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bg1">
                    <a:lumMod val="65000"/>
                  </a:schemeClr>
                </a:solidFill>
              </a:rPr>
              <a:t>רמז:</a:t>
            </a:r>
          </a:p>
          <a:p>
            <a:pPr fontAlgn="auto">
              <a:spcBef>
                <a:spcPts val="0"/>
              </a:spcBef>
              <a:spcAft>
                <a:spcPts val="0"/>
              </a:spcAft>
              <a:defRPr/>
            </a:pPr>
            <a:r>
              <a:rPr lang="he-IL" kern="0" dirty="0">
                <a:solidFill>
                  <a:schemeClr val="bg1">
                    <a:lumMod val="65000"/>
                  </a:schemeClr>
                </a:solidFill>
              </a:rPr>
              <a:t>בתהליך הפוטוסינתזה נוצר חומר אורגני. בתהליך הנשימה התאית מתפרק חומר אורגני.</a:t>
            </a:r>
          </a:p>
        </p:txBody>
      </p:sp>
    </p:spTree>
    <p:extLst>
      <p:ext uri="{BB962C8B-B14F-4D97-AF65-F5344CB8AC3E}">
        <p14:creationId xmlns:p14="http://schemas.microsoft.com/office/powerpoint/2010/main" val="315662980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FD9FDA4-D311-4500-9EB2-CEEF8B65F436}" type="slidenum">
              <a:rPr lang="he-IL" smtClean="0"/>
              <a:pPr fontAlgn="base">
                <a:spcBef>
                  <a:spcPct val="0"/>
                </a:spcBef>
                <a:spcAft>
                  <a:spcPct val="0"/>
                </a:spcAft>
                <a:defRPr/>
              </a:pPr>
              <a:t>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4" name="TextBox 13"/>
          <p:cNvSpPr txBox="1"/>
          <p:nvPr/>
        </p:nvSpPr>
        <p:spPr>
          <a:xfrm>
            <a:off x="254000" y="476672"/>
            <a:ext cx="846931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a:t>
            </a:r>
          </a:p>
          <a:p>
            <a:pPr fontAlgn="auto">
              <a:spcBef>
                <a:spcPts val="0"/>
              </a:spcBef>
              <a:spcAft>
                <a:spcPts val="0"/>
              </a:spcAft>
              <a:defRPr/>
            </a:pPr>
            <a:r>
              <a:rPr lang="he-IL" kern="0" dirty="0">
                <a:solidFill>
                  <a:srgbClr val="1D4C72"/>
                </a:solidFill>
              </a:rPr>
              <a:t>האם  נכון למדוד את עוצמת הפוטוסינתזה על-ידי מדידת כמות החמצן הנפלטת מן הצמח? </a:t>
            </a:r>
            <a:endParaRPr lang="en-US" kern="0" dirty="0">
              <a:solidFill>
                <a:srgbClr val="1D4C72"/>
              </a:solidFill>
            </a:endParaRPr>
          </a:p>
          <a:p>
            <a:pPr fontAlgn="auto">
              <a:spcBef>
                <a:spcPts val="0"/>
              </a:spcBef>
              <a:spcAft>
                <a:spcPts val="0"/>
              </a:spcAft>
              <a:defRPr/>
            </a:pPr>
            <a:r>
              <a:rPr lang="he-IL" kern="0" dirty="0">
                <a:solidFill>
                  <a:srgbClr val="1D4C72"/>
                </a:solidFill>
              </a:rPr>
              <a:t>   </a:t>
            </a:r>
            <a:endParaRPr lang="he-IL" sz="1200" kern="0" dirty="0">
              <a:solidFill>
                <a:srgbClr val="1D4C72"/>
              </a:solidFill>
              <a:latin typeface="Arial"/>
              <a:cs typeface="Arial"/>
            </a:endParaRPr>
          </a:p>
        </p:txBody>
      </p:sp>
      <p:sp>
        <p:nvSpPr>
          <p:cNvPr id="7" name="Rectangle 12"/>
          <p:cNvSpPr/>
          <p:nvPr/>
        </p:nvSpPr>
        <p:spPr>
          <a:xfrm>
            <a:off x="534988" y="1557338"/>
            <a:ext cx="8215312" cy="18002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b="1" kern="0" dirty="0">
                <a:solidFill>
                  <a:sysClr val="windowText" lastClr="000000"/>
                </a:solidFill>
                <a:latin typeface="Arial"/>
                <a:cs typeface="Arial"/>
              </a:rPr>
              <a:t>   </a:t>
            </a:r>
            <a:r>
              <a:rPr lang="he-IL" kern="0" dirty="0">
                <a:solidFill>
                  <a:srgbClr val="1D4C72"/>
                </a:solidFill>
              </a:rPr>
              <a:t>נוהגים למדוד את עוצמת הפוטוסינתזה על-ידי מדידת כמות החמצן הנפלטת מן הצמח</a:t>
            </a:r>
          </a:p>
          <a:p>
            <a:pPr fontAlgn="auto">
              <a:spcBef>
                <a:spcPts val="0"/>
              </a:spcBef>
              <a:spcAft>
                <a:spcPts val="0"/>
              </a:spcAft>
              <a:defRPr/>
            </a:pPr>
            <a:r>
              <a:rPr lang="he-IL" kern="0" dirty="0">
                <a:solidFill>
                  <a:srgbClr val="1D4C72"/>
                </a:solidFill>
              </a:rPr>
              <a:t>   מכיוון שהחמצן הוא תוצר של התהליך. </a:t>
            </a:r>
          </a:p>
          <a:p>
            <a:pPr fontAlgn="auto">
              <a:spcBef>
                <a:spcPts val="0"/>
              </a:spcBef>
              <a:spcAft>
                <a:spcPts val="0"/>
              </a:spcAft>
              <a:defRPr/>
            </a:pPr>
            <a:r>
              <a:rPr lang="he-IL" kern="0" dirty="0">
                <a:solidFill>
                  <a:srgbClr val="1D4C72"/>
                </a:solidFill>
              </a:rPr>
              <a:t>   הערה: חלק מהחמצן הנוצר בפוטוסינתזה אינו נפלט החוצה אלא מנוצל לתהליך הנשימה </a:t>
            </a:r>
          </a:p>
          <a:p>
            <a:pPr fontAlgn="auto">
              <a:spcBef>
                <a:spcPts val="0"/>
              </a:spcBef>
              <a:spcAft>
                <a:spcPts val="0"/>
              </a:spcAft>
              <a:defRPr/>
            </a:pPr>
            <a:r>
              <a:rPr lang="he-IL" kern="0" dirty="0">
                <a:solidFill>
                  <a:srgbClr val="1D4C72"/>
                </a:solidFill>
              </a:rPr>
              <a:t>   התאית של הצמח. אם רוצים לדייק יש להתחשב גם בכך כאשר קובעים את קצב </a:t>
            </a:r>
          </a:p>
          <a:p>
            <a:pPr fontAlgn="auto">
              <a:spcBef>
                <a:spcPts val="0"/>
              </a:spcBef>
              <a:spcAft>
                <a:spcPts val="0"/>
              </a:spcAft>
              <a:defRPr/>
            </a:pPr>
            <a:r>
              <a:rPr lang="he-IL" kern="0" dirty="0">
                <a:solidFill>
                  <a:srgbClr val="1D4C72"/>
                </a:solidFill>
              </a:rPr>
              <a:t>   הפוטוסינתזה.</a:t>
            </a:r>
            <a:endParaRPr lang="en-US" kern="0" dirty="0">
              <a:solidFill>
                <a:srgbClr val="1D4C72"/>
              </a:solidFill>
            </a:endParaRPr>
          </a:p>
          <a:p>
            <a:pPr fontAlgn="auto">
              <a:spcBef>
                <a:spcPts val="0"/>
              </a:spcBef>
              <a:spcAft>
                <a:spcPts val="0"/>
              </a:spcAft>
              <a:defRPr/>
            </a:pPr>
            <a:r>
              <a:rPr lang="he-IL" kern="0" dirty="0">
                <a:solidFill>
                  <a:srgbClr val="1D4C72"/>
                </a:solidFill>
              </a:rPr>
              <a:t>   </a:t>
            </a:r>
            <a:endParaRPr lang="he-IL" sz="1200" kern="0" dirty="0">
              <a:solidFill>
                <a:srgbClr val="1D4C72"/>
              </a:solidFill>
              <a:latin typeface="Arial"/>
              <a:cs typeface="Arial"/>
            </a:endParaRPr>
          </a:p>
          <a:p>
            <a:pPr fontAlgn="auto">
              <a:spcBef>
                <a:spcPts val="0"/>
              </a:spcBef>
              <a:spcAft>
                <a:spcPts val="0"/>
              </a:spcAft>
              <a:defRPr/>
            </a:pPr>
            <a:endParaRPr lang="he-IL" b="1" kern="0" dirty="0">
              <a:solidFill>
                <a:sysClr val="windowText" lastClr="000000"/>
              </a:solidFill>
              <a:latin typeface="Arial"/>
              <a:cs typeface="Arial"/>
            </a:endParaRPr>
          </a:p>
        </p:txBody>
      </p:sp>
      <p:sp>
        <p:nvSpPr>
          <p:cNvPr id="8"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32695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BCEFA07-D00C-4DF1-AC33-4CC8C8A6BFD5}" type="slidenum">
              <a:rPr kumimoji="0" lang="he-IL" sz="110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l" defTabSz="914400" rtl="1" eaLnBrk="1" fontAlgn="base" latinLnBrk="0" hangingPunct="1">
                <a:lnSpc>
                  <a:spcPct val="100000"/>
                </a:lnSpc>
                <a:spcBef>
                  <a:spcPct val="0"/>
                </a:spcBef>
                <a:spcAft>
                  <a:spcPct val="0"/>
                </a:spcAft>
                <a:buClrTx/>
                <a:buSzTx/>
                <a:buFontTx/>
                <a:buNone/>
                <a:tabLst/>
                <a:defRPr/>
              </a:pPr>
              <a:t>6</a:t>
            </a:fld>
            <a:endParaRPr kumimoji="0" lang="he-IL"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25: שאלת אתגר</a:t>
            </a:r>
            <a:endParaRPr lang="he-IL" sz="1800" dirty="0" smtClean="0"/>
          </a:p>
        </p:txBody>
      </p:sp>
      <p:sp>
        <p:nvSpPr>
          <p:cNvPr id="7" name="TextBox 6"/>
          <p:cNvSpPr txBox="1"/>
          <p:nvPr/>
        </p:nvSpPr>
        <p:spPr>
          <a:xfrm>
            <a:off x="260350" y="536823"/>
            <a:ext cx="8469313" cy="33242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25:</a:t>
            </a:r>
          </a:p>
          <a:p>
            <a:pPr fontAlgn="auto">
              <a:spcBef>
                <a:spcPts val="0"/>
              </a:spcBef>
              <a:spcAft>
                <a:spcPts val="0"/>
              </a:spcAft>
              <a:defRPr/>
            </a:pPr>
            <a:r>
              <a:rPr lang="he-IL" kern="0" dirty="0">
                <a:solidFill>
                  <a:schemeClr val="tx2"/>
                </a:solidFill>
              </a:rPr>
              <a:t>מדענים החוקרים את התפתחות חיים על פני כדור הארץ סבורים כי בראשית הייתה האטמוספרה חסרת חמצן. הם מייחסים את הופעת החמצן באטמוספרה להתפתחות יצורים </a:t>
            </a:r>
            <a:r>
              <a:rPr lang="he-IL" kern="0" noProof="1">
                <a:solidFill>
                  <a:schemeClr val="tx2"/>
                </a:solidFill>
              </a:rPr>
              <a:t>פוטוסינתטיים</a:t>
            </a:r>
            <a:r>
              <a:rPr lang="he-IL" kern="0" dirty="0">
                <a:solidFill>
                  <a:schemeClr val="tx2"/>
                </a:solidFill>
              </a:rPr>
              <a:t>.</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א. מה הקשר בין תהליך הפוטוסינתזה להופעת חמצן באטמוספרה?</a:t>
            </a:r>
          </a:p>
          <a:p>
            <a:pPr fontAlgn="auto">
              <a:spcBef>
                <a:spcPts val="0"/>
              </a:spcBef>
              <a:spcAft>
                <a:spcPts val="0"/>
              </a:spcAft>
              <a:defRPr/>
            </a:pPr>
            <a:r>
              <a:rPr lang="he-IL" kern="0" dirty="0">
                <a:solidFill>
                  <a:schemeClr val="tx2"/>
                </a:solidFill>
              </a:rPr>
              <a:t>ב. קיום חמצן באטמוספרה אִפשר היווצרות יצורים חיים שעשו תהליך נשימה תאית </a:t>
            </a:r>
          </a:p>
          <a:p>
            <a:pPr fontAlgn="auto">
              <a:spcBef>
                <a:spcPts val="0"/>
              </a:spcBef>
              <a:spcAft>
                <a:spcPts val="0"/>
              </a:spcAft>
              <a:defRPr/>
            </a:pPr>
            <a:r>
              <a:rPr lang="he-IL" kern="0" dirty="0">
                <a:solidFill>
                  <a:schemeClr val="tx2"/>
                </a:solidFill>
              </a:rPr>
              <a:t>    אווירנית (אירובית). לפני כן הפיקו האורגניזמים אנרגיה בתהליכי תסיסה. הסבירו את </a:t>
            </a:r>
          </a:p>
          <a:p>
            <a:pPr fontAlgn="auto">
              <a:spcBef>
                <a:spcPts val="0"/>
              </a:spcBef>
              <a:spcAft>
                <a:spcPts val="0"/>
              </a:spcAft>
              <a:defRPr/>
            </a:pPr>
            <a:r>
              <a:rPr lang="he-IL" kern="0" dirty="0">
                <a:solidFill>
                  <a:schemeClr val="tx2"/>
                </a:solidFill>
              </a:rPr>
              <a:t>    המשפט.</a:t>
            </a:r>
          </a:p>
          <a:p>
            <a:pPr fontAlgn="auto">
              <a:spcBef>
                <a:spcPts val="0"/>
              </a:spcBef>
              <a:spcAft>
                <a:spcPts val="0"/>
              </a:spcAft>
              <a:defRPr/>
            </a:pPr>
            <a:r>
              <a:rPr lang="he-IL" kern="0" dirty="0">
                <a:solidFill>
                  <a:schemeClr val="tx2"/>
                </a:solidFill>
              </a:rPr>
              <a:t>ג. נראה שהתפתחותם של יצורים המבצעים תהליך נשימה אווירנית, אִפשרה את התפתחותם </a:t>
            </a:r>
          </a:p>
          <a:p>
            <a:pPr fontAlgn="auto">
              <a:spcBef>
                <a:spcPts val="0"/>
              </a:spcBef>
              <a:spcAft>
                <a:spcPts val="0"/>
              </a:spcAft>
              <a:defRPr/>
            </a:pPr>
            <a:r>
              <a:rPr lang="he-IL" kern="0" dirty="0">
                <a:solidFill>
                  <a:schemeClr val="tx2"/>
                </a:solidFill>
              </a:rPr>
              <a:t>   של יצורים מורכבים ומפותחים, הזקוקים לאנרגיה רבה לפעילותם. הסבירו מדוע.</a:t>
            </a:r>
          </a:p>
          <a:p>
            <a:pPr fontAlgn="auto">
              <a:spcBef>
                <a:spcPts val="0"/>
              </a:spcBef>
              <a:spcAft>
                <a:spcPts val="0"/>
              </a:spcAft>
              <a:defRPr/>
            </a:pPr>
            <a:endParaRPr lang="he-IL" sz="1200" kern="0" dirty="0">
              <a:solidFill>
                <a:schemeClr val="tx2"/>
              </a:solidFill>
              <a:latin typeface="Arial"/>
              <a:cs typeface="Arial"/>
            </a:endParaRPr>
          </a:p>
        </p:txBody>
      </p:sp>
      <p:sp>
        <p:nvSpPr>
          <p:cNvPr id="8"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60</a:t>
            </a:fld>
            <a:endParaRPr lang="he-IL" sz="1400" dirty="0" smtClean="0">
              <a:solidFill>
                <a:schemeClr val="bg1">
                  <a:lumMod val="75000"/>
                </a:schemeClr>
              </a:solidFill>
            </a:endParaRPr>
          </a:p>
        </p:txBody>
      </p:sp>
    </p:spTree>
    <p:extLst>
      <p:ext uri="{BB962C8B-B14F-4D97-AF65-F5344CB8AC3E}">
        <p14:creationId xmlns:p14="http://schemas.microsoft.com/office/powerpoint/2010/main" val="2267196364"/>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596900" y="4152900"/>
            <a:ext cx="8215313" cy="22288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b="1" kern="0" dirty="0">
                <a:solidFill>
                  <a:sysClr val="windowText" lastClr="000000"/>
                </a:solidFill>
                <a:latin typeface="Arial"/>
                <a:cs typeface="Arial"/>
              </a:rPr>
              <a:t>   </a:t>
            </a:r>
            <a:r>
              <a:rPr lang="he-IL" kern="0" dirty="0">
                <a:solidFill>
                  <a:sysClr val="windowText" lastClr="000000"/>
                </a:solidFill>
                <a:latin typeface="Arial"/>
                <a:cs typeface="Arial"/>
              </a:rPr>
              <a:t>א. בתהליך הפוטוסינתזה נוצר חמצן הנפלט מן הצמחים לאוויר.</a:t>
            </a:r>
          </a:p>
          <a:p>
            <a:pPr algn="just">
              <a:defRPr/>
            </a:pPr>
            <a:r>
              <a:rPr lang="he-IL" kern="0" dirty="0">
                <a:solidFill>
                  <a:sysClr val="windowText" lastClr="000000"/>
                </a:solidFill>
                <a:latin typeface="Arial"/>
                <a:cs typeface="Arial"/>
              </a:rPr>
              <a:t>   ב. בהעדר </a:t>
            </a:r>
            <a:r>
              <a:rPr lang="he-IL" kern="0" dirty="0" smtClean="0">
                <a:solidFill>
                  <a:sysClr val="windowText" lastClr="000000"/>
                </a:solidFill>
                <a:latin typeface="Arial"/>
                <a:cs typeface="Arial"/>
              </a:rPr>
              <a:t>חמצן, היצורים </a:t>
            </a:r>
            <a:r>
              <a:rPr lang="he-IL" kern="0" dirty="0">
                <a:solidFill>
                  <a:sysClr val="windowText" lastClr="000000"/>
                </a:solidFill>
                <a:latin typeface="Arial"/>
                <a:cs typeface="Arial"/>
              </a:rPr>
              <a:t>ביצעו תהליך נשימה אל-אווירני (אנאירובי) הדומה לתהליך </a:t>
            </a:r>
          </a:p>
          <a:p>
            <a:pPr algn="just">
              <a:defRPr/>
            </a:pPr>
            <a:r>
              <a:rPr lang="he-IL" kern="0" dirty="0">
                <a:solidFill>
                  <a:sysClr val="windowText" lastClr="000000"/>
                </a:solidFill>
                <a:latin typeface="Arial"/>
                <a:cs typeface="Arial"/>
              </a:rPr>
              <a:t>       תסיסת חומצת חלב או תסיסה כוהלית.</a:t>
            </a:r>
          </a:p>
          <a:p>
            <a:pPr algn="just" fontAlgn="auto">
              <a:spcBef>
                <a:spcPts val="0"/>
              </a:spcBef>
              <a:spcAft>
                <a:spcPts val="0"/>
              </a:spcAft>
              <a:defRPr/>
            </a:pPr>
            <a:r>
              <a:rPr lang="he-IL" kern="0" dirty="0">
                <a:solidFill>
                  <a:sysClr val="windowText" lastClr="000000"/>
                </a:solidFill>
                <a:latin typeface="Arial"/>
                <a:cs typeface="Arial"/>
              </a:rPr>
              <a:t>   ג. </a:t>
            </a:r>
            <a:r>
              <a:rPr lang="he-IL" kern="0" dirty="0">
                <a:latin typeface="Arial"/>
                <a:cs typeface="Arial"/>
              </a:rPr>
              <a:t>יצורים מורכבים זקוקים לאנרגיה רבה לביצוע פעולות החיים שלהם. בתהליך נשימה </a:t>
            </a:r>
          </a:p>
          <a:p>
            <a:pPr algn="just" fontAlgn="auto">
              <a:spcBef>
                <a:spcPts val="0"/>
              </a:spcBef>
              <a:spcAft>
                <a:spcPts val="0"/>
              </a:spcAft>
              <a:defRPr/>
            </a:pPr>
            <a:r>
              <a:rPr lang="he-IL" kern="0" dirty="0">
                <a:latin typeface="Arial"/>
                <a:cs typeface="Arial"/>
              </a:rPr>
              <a:t>      אווירנית, הגלוקוז מתפרק פירוק מלא לחומרים אנאורגניים ונפלטת אנרגיה רבה. לכן </a:t>
            </a:r>
          </a:p>
          <a:p>
            <a:pPr algn="just" fontAlgn="auto">
              <a:spcBef>
                <a:spcPts val="0"/>
              </a:spcBef>
              <a:spcAft>
                <a:spcPts val="0"/>
              </a:spcAft>
              <a:defRPr/>
            </a:pPr>
            <a:r>
              <a:rPr lang="he-IL" kern="0" dirty="0">
                <a:latin typeface="Arial"/>
                <a:cs typeface="Arial"/>
              </a:rPr>
              <a:t>      קיום נשימה אווירנית אפשר את התפתחותם של יצורים מורכבים.</a:t>
            </a:r>
          </a:p>
        </p:txBody>
      </p:sp>
      <p:sp>
        <p:nvSpPr>
          <p:cNvPr id="8" name="TextBox 7"/>
          <p:cNvSpPr txBox="1"/>
          <p:nvPr/>
        </p:nvSpPr>
        <p:spPr>
          <a:xfrm>
            <a:off x="260350" y="419100"/>
            <a:ext cx="8469313" cy="33242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a:solidFill>
                  <a:schemeClr val="tx2"/>
                </a:solidFill>
              </a:rPr>
              <a:t>שאלה 25:</a:t>
            </a:r>
            <a:endParaRPr lang="he-IL" b="1" kern="0" dirty="0">
              <a:solidFill>
                <a:schemeClr val="tx2"/>
              </a:solidFill>
            </a:endParaRPr>
          </a:p>
          <a:p>
            <a:pPr fontAlgn="auto">
              <a:spcBef>
                <a:spcPts val="0"/>
              </a:spcBef>
              <a:spcAft>
                <a:spcPts val="0"/>
              </a:spcAft>
              <a:defRPr/>
            </a:pPr>
            <a:r>
              <a:rPr lang="he-IL" kern="0" dirty="0">
                <a:solidFill>
                  <a:schemeClr val="tx2"/>
                </a:solidFill>
              </a:rPr>
              <a:t>מדענים החוקרים את התפתחות חיים על פני כדור הארץ סבורים כי בראשית הייתה האטמוספרה חסרת חמצן. הם מייחסים את הופעת החמצן באטמוספרה להתפתחות יצורים </a:t>
            </a:r>
            <a:r>
              <a:rPr lang="he-IL" kern="0" noProof="1">
                <a:solidFill>
                  <a:schemeClr val="tx2"/>
                </a:solidFill>
              </a:rPr>
              <a:t>פוטוסינתטיים</a:t>
            </a:r>
            <a:r>
              <a:rPr lang="he-IL" kern="0" dirty="0">
                <a:solidFill>
                  <a:schemeClr val="tx2"/>
                </a:solidFill>
              </a:rPr>
              <a:t>.</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א. מה הקשר בין תהליך הפוטוסינתזה להופעת חמצן באטמוספרה?</a:t>
            </a:r>
          </a:p>
          <a:p>
            <a:pPr fontAlgn="auto">
              <a:spcBef>
                <a:spcPts val="0"/>
              </a:spcBef>
              <a:spcAft>
                <a:spcPts val="0"/>
              </a:spcAft>
              <a:defRPr/>
            </a:pPr>
            <a:r>
              <a:rPr lang="he-IL" kern="0" dirty="0">
                <a:solidFill>
                  <a:schemeClr val="tx2"/>
                </a:solidFill>
              </a:rPr>
              <a:t>ב. קיום חמצן באטמוספרה אִפשר היווצרות יצורים חיים שעשו תהליך נשימה תאית </a:t>
            </a:r>
          </a:p>
          <a:p>
            <a:pPr fontAlgn="auto">
              <a:spcBef>
                <a:spcPts val="0"/>
              </a:spcBef>
              <a:spcAft>
                <a:spcPts val="0"/>
              </a:spcAft>
              <a:defRPr/>
            </a:pPr>
            <a:r>
              <a:rPr lang="he-IL" kern="0" dirty="0">
                <a:solidFill>
                  <a:schemeClr val="tx2"/>
                </a:solidFill>
              </a:rPr>
              <a:t>    אווירנית (אירובית). לפני כן הפיקו האורגניזמים אנרגיה בתהליכי תסיסה. הסבירו את </a:t>
            </a:r>
          </a:p>
          <a:p>
            <a:pPr fontAlgn="auto">
              <a:spcBef>
                <a:spcPts val="0"/>
              </a:spcBef>
              <a:spcAft>
                <a:spcPts val="0"/>
              </a:spcAft>
              <a:defRPr/>
            </a:pPr>
            <a:r>
              <a:rPr lang="he-IL" kern="0" dirty="0">
                <a:solidFill>
                  <a:schemeClr val="tx2"/>
                </a:solidFill>
              </a:rPr>
              <a:t>    המשפט.</a:t>
            </a:r>
          </a:p>
          <a:p>
            <a:pPr fontAlgn="auto">
              <a:spcBef>
                <a:spcPts val="0"/>
              </a:spcBef>
              <a:spcAft>
                <a:spcPts val="0"/>
              </a:spcAft>
              <a:defRPr/>
            </a:pPr>
            <a:r>
              <a:rPr lang="he-IL" kern="0" dirty="0">
                <a:solidFill>
                  <a:schemeClr val="tx2"/>
                </a:solidFill>
              </a:rPr>
              <a:t>ג. נראה שהתפתחותם של יצורים המבצעים תהליך נשימה אווירנית, אִפשרה את התפתחותם </a:t>
            </a:r>
          </a:p>
          <a:p>
            <a:pPr fontAlgn="auto">
              <a:spcBef>
                <a:spcPts val="0"/>
              </a:spcBef>
              <a:spcAft>
                <a:spcPts val="0"/>
              </a:spcAft>
              <a:defRPr/>
            </a:pPr>
            <a:r>
              <a:rPr lang="he-IL" kern="0" dirty="0">
                <a:solidFill>
                  <a:schemeClr val="tx2"/>
                </a:solidFill>
              </a:rPr>
              <a:t>   של יצורים מורכבים ומפותחים, הזקוקים לאנרגיה רבה לפעילותם. הסבירו מדוע.</a:t>
            </a:r>
          </a:p>
          <a:p>
            <a:pPr fontAlgn="auto">
              <a:spcBef>
                <a:spcPts val="0"/>
              </a:spcBef>
              <a:spcAft>
                <a:spcPts val="0"/>
              </a:spcAft>
              <a:defRPr/>
            </a:pPr>
            <a:endParaRPr lang="he-IL" sz="1200" kern="0" dirty="0">
              <a:solidFill>
                <a:schemeClr val="tx2"/>
              </a:solidFill>
              <a:latin typeface="Arial"/>
              <a:cs typeface="Arial"/>
            </a:endParaRPr>
          </a:p>
        </p:txBody>
      </p:sp>
      <p:sp>
        <p:nvSpPr>
          <p:cNvPr id="7" name="Rectangle 3"/>
          <p:cNvSpPr/>
          <p:nvPr/>
        </p:nvSpPr>
        <p:spPr>
          <a:xfrm>
            <a:off x="38913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a:spLocks noGrp="1"/>
          </p:cNvSpPr>
          <p:nvPr>
            <p:ph type="sldNum" sz="quarter" idx="12"/>
          </p:nvPr>
        </p:nvSpPr>
        <p:spPr bwMode="auto">
          <a:xfrm>
            <a:off x="197159" y="6237312"/>
            <a:ext cx="77444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400" smtClean="0">
                <a:solidFill>
                  <a:schemeClr val="bg1">
                    <a:lumMod val="75000"/>
                  </a:schemeClr>
                </a:solidFill>
              </a:rPr>
              <a:pPr fontAlgn="base">
                <a:spcBef>
                  <a:spcPct val="0"/>
                </a:spcBef>
                <a:spcAft>
                  <a:spcPct val="0"/>
                </a:spcAft>
                <a:defRPr/>
              </a:pPr>
              <a:t>61</a:t>
            </a:fld>
            <a:endParaRPr lang="he-IL" sz="1400" dirty="0" smtClean="0">
              <a:solidFill>
                <a:schemeClr val="bg1">
                  <a:lumMod val="75000"/>
                </a:schemeClr>
              </a:solidFill>
            </a:endParaRPr>
          </a:p>
        </p:txBody>
      </p:sp>
    </p:spTree>
    <p:extLst>
      <p:ext uri="{BB962C8B-B14F-4D97-AF65-F5344CB8AC3E}">
        <p14:creationId xmlns:p14="http://schemas.microsoft.com/office/powerpoint/2010/main" val="371432483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הכלורופלסט – האברון שבו מתרחש תהליך הפוטוסינתזה</a:t>
            </a:r>
            <a:endParaRPr lang="he-IL" sz="1800" dirty="0" smtClean="0"/>
          </a:p>
        </p:txBody>
      </p:sp>
      <p:sp>
        <p:nvSpPr>
          <p:cNvPr id="32773" name="מלבן 1"/>
          <p:cNvSpPr>
            <a:spLocks noChangeArrowheads="1"/>
          </p:cNvSpPr>
          <p:nvPr/>
        </p:nvSpPr>
        <p:spPr bwMode="auto">
          <a:xfrm>
            <a:off x="117475" y="419100"/>
            <a:ext cx="8443913" cy="2169825"/>
          </a:xfrm>
          <a:prstGeom prst="rect">
            <a:avLst/>
          </a:prstGeom>
          <a:noFill/>
          <a:ln w="9525">
            <a:noFill/>
            <a:miter lim="800000"/>
            <a:headEnd/>
            <a:tailEnd/>
          </a:ln>
        </p:spPr>
        <p:txBody>
          <a:bodyPr>
            <a:spAutoFit/>
          </a:bodyPr>
          <a:lstStyle/>
          <a:p>
            <a:pPr>
              <a:lnSpc>
                <a:spcPct val="150000"/>
              </a:lnSpc>
              <a:buFont typeface="Wingdings" pitchFamily="2" charset="2"/>
              <a:buChar char="§"/>
            </a:pPr>
            <a:r>
              <a:rPr lang="he-IL" dirty="0" smtClean="0">
                <a:solidFill>
                  <a:srgbClr val="000000"/>
                </a:solidFill>
              </a:rPr>
              <a:t>  תהליך </a:t>
            </a:r>
            <a:r>
              <a:rPr lang="he-IL" dirty="0">
                <a:solidFill>
                  <a:srgbClr val="000000"/>
                </a:solidFill>
              </a:rPr>
              <a:t>הפוטוסינתזה מתרחש באברון הנקרא </a:t>
            </a:r>
            <a:r>
              <a:rPr lang="he-IL" dirty="0">
                <a:solidFill>
                  <a:srgbClr val="FF6600"/>
                </a:solidFill>
              </a:rPr>
              <a:t>כלורופלסט</a:t>
            </a:r>
            <a:r>
              <a:rPr lang="he-IL" dirty="0">
                <a:solidFill>
                  <a:srgbClr val="000000"/>
                </a:solidFill>
              </a:rPr>
              <a:t>.  </a:t>
            </a:r>
          </a:p>
          <a:p>
            <a:pPr>
              <a:lnSpc>
                <a:spcPct val="150000"/>
              </a:lnSpc>
              <a:buFont typeface="Wingdings" pitchFamily="2" charset="2"/>
              <a:buChar char="§"/>
            </a:pPr>
            <a:r>
              <a:rPr lang="he-IL" dirty="0" smtClean="0">
                <a:solidFill>
                  <a:srgbClr val="000000"/>
                </a:solidFill>
              </a:rPr>
              <a:t> בתוך </a:t>
            </a:r>
            <a:r>
              <a:rPr lang="he-IL" dirty="0">
                <a:solidFill>
                  <a:srgbClr val="000000"/>
                </a:solidFill>
              </a:rPr>
              <a:t>הכלורופלסט יש </a:t>
            </a:r>
            <a:r>
              <a:rPr lang="he-IL" b="1" dirty="0">
                <a:solidFill>
                  <a:srgbClr val="00B050"/>
                </a:solidFill>
              </a:rPr>
              <a:t>פיגמנט (חומר צבע) ירוק הנקרא כלורופיל</a:t>
            </a:r>
            <a:r>
              <a:rPr lang="he-IL" dirty="0">
                <a:solidFill>
                  <a:srgbClr val="000000"/>
                </a:solidFill>
              </a:rPr>
              <a:t>. </a:t>
            </a:r>
            <a:endParaRPr lang="he-IL" dirty="0" smtClean="0">
              <a:solidFill>
                <a:srgbClr val="000000"/>
              </a:solidFill>
            </a:endParaRPr>
          </a:p>
          <a:p>
            <a:pPr>
              <a:lnSpc>
                <a:spcPct val="150000"/>
              </a:lnSpc>
              <a:buFont typeface="Wingdings" pitchFamily="2" charset="2"/>
              <a:buChar char="§"/>
            </a:pPr>
            <a:r>
              <a:rPr lang="he-IL" dirty="0" smtClean="0">
                <a:solidFill>
                  <a:srgbClr val="000000"/>
                </a:solidFill>
              </a:rPr>
              <a:t> הכלורופיל </a:t>
            </a:r>
            <a:r>
              <a:rPr lang="he-IL" dirty="0">
                <a:solidFill>
                  <a:srgbClr val="000000"/>
                </a:solidFill>
              </a:rPr>
              <a:t>משמש כ"אנטנה" </a:t>
            </a:r>
            <a:r>
              <a:rPr lang="he-IL" dirty="0" smtClean="0">
                <a:solidFill>
                  <a:srgbClr val="000000"/>
                </a:solidFill>
              </a:rPr>
              <a:t> הקולטת </a:t>
            </a:r>
            <a:r>
              <a:rPr lang="he-IL" dirty="0">
                <a:solidFill>
                  <a:srgbClr val="000000"/>
                </a:solidFill>
              </a:rPr>
              <a:t>את האור המנוצל לתהליך הפוטוסינתזה.</a:t>
            </a:r>
          </a:p>
          <a:p>
            <a:pPr>
              <a:lnSpc>
                <a:spcPct val="150000"/>
              </a:lnSpc>
              <a:buFont typeface="Wingdings" pitchFamily="2" charset="2"/>
              <a:buChar char="§"/>
            </a:pPr>
            <a:r>
              <a:rPr lang="he-IL" dirty="0" smtClean="0">
                <a:solidFill>
                  <a:srgbClr val="000000"/>
                </a:solidFill>
              </a:rPr>
              <a:t> בתוך </a:t>
            </a:r>
            <a:r>
              <a:rPr lang="he-IL" dirty="0">
                <a:solidFill>
                  <a:srgbClr val="000000"/>
                </a:solidFill>
              </a:rPr>
              <a:t>הכלורופלסט יש גם </a:t>
            </a:r>
            <a:r>
              <a:rPr lang="he-IL" dirty="0">
                <a:solidFill>
                  <a:srgbClr val="FF6600"/>
                </a:solidFill>
              </a:rPr>
              <a:t>אנזימים</a:t>
            </a:r>
            <a:r>
              <a:rPr lang="he-IL" dirty="0">
                <a:solidFill>
                  <a:srgbClr val="000000"/>
                </a:solidFill>
              </a:rPr>
              <a:t> המשתתפים בתהליך הפוטוסינתזה </a:t>
            </a:r>
            <a:endParaRPr lang="he-IL" dirty="0" smtClean="0">
              <a:solidFill>
                <a:srgbClr val="000000"/>
              </a:solidFill>
            </a:endParaRPr>
          </a:p>
          <a:p>
            <a:pPr>
              <a:lnSpc>
                <a:spcPct val="150000"/>
              </a:lnSpc>
            </a:pPr>
            <a:r>
              <a:rPr lang="he-IL" dirty="0" smtClean="0">
                <a:solidFill>
                  <a:srgbClr val="000000"/>
                </a:solidFill>
              </a:rPr>
              <a:t>  שהוא </a:t>
            </a:r>
            <a:r>
              <a:rPr lang="he-IL" dirty="0">
                <a:solidFill>
                  <a:srgbClr val="FF6600"/>
                </a:solidFill>
              </a:rPr>
              <a:t>תהליך אנזימתי </a:t>
            </a:r>
            <a:r>
              <a:rPr lang="he-IL" dirty="0" smtClean="0">
                <a:solidFill>
                  <a:srgbClr val="FF6600"/>
                </a:solidFill>
              </a:rPr>
              <a:t> רב-שלבי</a:t>
            </a:r>
            <a:r>
              <a:rPr lang="he-IL" dirty="0">
                <a:solidFill>
                  <a:srgbClr val="000000"/>
                </a:solidFill>
              </a:rPr>
              <a:t>.</a:t>
            </a:r>
          </a:p>
        </p:txBody>
      </p:sp>
      <p:grpSp>
        <p:nvGrpSpPr>
          <p:cNvPr id="32774" name="קבוצה 11"/>
          <p:cNvGrpSpPr>
            <a:grpSpLocks/>
          </p:cNvGrpSpPr>
          <p:nvPr/>
        </p:nvGrpSpPr>
        <p:grpSpPr bwMode="auto">
          <a:xfrm>
            <a:off x="35496" y="2726040"/>
            <a:ext cx="8845996" cy="3799304"/>
            <a:chOff x="-386897" y="2256133"/>
            <a:chExt cx="8845285" cy="3798610"/>
          </a:xfrm>
        </p:grpSpPr>
        <p:pic>
          <p:nvPicPr>
            <p:cNvPr id="32775" name="Picture 16"/>
            <p:cNvPicPr>
              <a:picLocks noChangeAspect="1" noChangeArrowheads="1"/>
            </p:cNvPicPr>
            <p:nvPr/>
          </p:nvPicPr>
          <p:blipFill>
            <a:blip r:embed="rId3" cstate="print"/>
            <a:srcRect/>
            <a:stretch>
              <a:fillRect/>
            </a:stretch>
          </p:blipFill>
          <p:spPr bwMode="auto">
            <a:xfrm>
              <a:off x="1331913" y="2256133"/>
              <a:ext cx="4520034" cy="3261223"/>
            </a:xfrm>
            <a:prstGeom prst="rect">
              <a:avLst/>
            </a:prstGeom>
            <a:noFill/>
            <a:ln w="9525">
              <a:noFill/>
              <a:miter lim="800000"/>
              <a:headEnd/>
              <a:tailEnd/>
            </a:ln>
            <a:effectLst/>
          </p:spPr>
        </p:pic>
        <p:grpSp>
          <p:nvGrpSpPr>
            <p:cNvPr id="32776" name="קבוצה 22"/>
            <p:cNvGrpSpPr>
              <a:grpSpLocks/>
            </p:cNvGrpSpPr>
            <p:nvPr/>
          </p:nvGrpSpPr>
          <p:grpSpPr bwMode="auto">
            <a:xfrm>
              <a:off x="-386897" y="3080019"/>
              <a:ext cx="8845285" cy="2974724"/>
              <a:chOff x="-387526" y="3080161"/>
              <a:chExt cx="8844984" cy="2975323"/>
            </a:xfrm>
          </p:grpSpPr>
          <p:sp>
            <p:nvSpPr>
              <p:cNvPr id="16" name="TextBox 15"/>
              <p:cNvSpPr txBox="1"/>
              <p:nvPr/>
            </p:nvSpPr>
            <p:spPr>
              <a:xfrm>
                <a:off x="2450599" y="5716924"/>
                <a:ext cx="1630176" cy="3385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b="1" u="sng" dirty="0">
                    <a:solidFill>
                      <a:srgbClr val="1D4C72"/>
                    </a:solidFill>
                  </a:rPr>
                  <a:t>תאי צמח</a:t>
                </a:r>
              </a:p>
            </p:txBody>
          </p:sp>
          <p:sp>
            <p:nvSpPr>
              <p:cNvPr id="17" name="TextBox 16"/>
              <p:cNvSpPr txBox="1"/>
              <p:nvPr/>
            </p:nvSpPr>
            <p:spPr>
              <a:xfrm>
                <a:off x="-300695" y="3080161"/>
                <a:ext cx="1630176" cy="30778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err="1">
                    <a:solidFill>
                      <a:srgbClr val="1D4C72"/>
                    </a:solidFill>
                  </a:rPr>
                  <a:t>כלורופלסטים</a:t>
                </a:r>
                <a:endParaRPr lang="he-IL" sz="1400" b="1" dirty="0">
                  <a:solidFill>
                    <a:srgbClr val="1D4C72"/>
                  </a:solidFill>
                </a:endParaRPr>
              </a:p>
            </p:txBody>
          </p:sp>
          <p:cxnSp>
            <p:nvCxnSpPr>
              <p:cNvPr id="18" name="מחבר חץ ישר 17"/>
              <p:cNvCxnSpPr/>
              <p:nvPr/>
            </p:nvCxnSpPr>
            <p:spPr>
              <a:xfrm flipV="1">
                <a:off x="1329482" y="3274286"/>
                <a:ext cx="719998"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7526" y="5173989"/>
                <a:ext cx="1630176" cy="30778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גרעין</a:t>
                </a:r>
              </a:p>
            </p:txBody>
          </p:sp>
          <p:cxnSp>
            <p:nvCxnSpPr>
              <p:cNvPr id="20" name="מחבר חץ ישר 19"/>
              <p:cNvCxnSpPr>
                <a:stCxn id="19" idx="3"/>
              </p:cNvCxnSpPr>
              <p:nvPr/>
            </p:nvCxnSpPr>
            <p:spPr>
              <a:xfrm>
                <a:off x="1242650" y="5327881"/>
                <a:ext cx="665086" cy="159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72136" y="3184853"/>
                <a:ext cx="2685322" cy="1169573"/>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400" b="1" noProof="1">
                    <a:solidFill>
                      <a:schemeClr val="tx2"/>
                    </a:solidFill>
                  </a:rPr>
                  <a:t>האזור שבו מצויה החלולית. החלולית דוחקת את  </a:t>
                </a:r>
                <a:endParaRPr lang="he-IL" sz="1400" b="1" noProof="1" smtClean="0">
                  <a:solidFill>
                    <a:schemeClr val="tx2"/>
                  </a:solidFill>
                </a:endParaRPr>
              </a:p>
              <a:p>
                <a:pPr fontAlgn="auto">
                  <a:spcBef>
                    <a:spcPts val="0"/>
                  </a:spcBef>
                  <a:spcAft>
                    <a:spcPts val="0"/>
                  </a:spcAft>
                  <a:defRPr/>
                </a:pPr>
                <a:r>
                  <a:rPr lang="he-IL" sz="1400" b="1" noProof="1" smtClean="0">
                    <a:solidFill>
                      <a:schemeClr val="tx2"/>
                    </a:solidFill>
                  </a:rPr>
                  <a:t>הציטופלסמה </a:t>
                </a:r>
                <a:r>
                  <a:rPr lang="he-IL" sz="1400" b="1" noProof="1">
                    <a:solidFill>
                      <a:schemeClr val="tx2"/>
                    </a:solidFill>
                  </a:rPr>
                  <a:t>שבתוכה </a:t>
                </a:r>
                <a:r>
                  <a:rPr lang="he-IL" sz="1400" b="1" noProof="1" smtClean="0">
                    <a:solidFill>
                      <a:schemeClr val="tx2"/>
                    </a:solidFill>
                  </a:rPr>
                  <a:t>נמצאים </a:t>
                </a:r>
                <a:r>
                  <a:rPr lang="he-IL" sz="1400" b="1" noProof="1">
                    <a:solidFill>
                      <a:schemeClr val="tx2"/>
                    </a:solidFill>
                  </a:rPr>
                  <a:t>הכלורופלסטים אל הדופן. </a:t>
                </a:r>
                <a:endParaRPr lang="he-IL" sz="1400" b="1" noProof="1" smtClean="0">
                  <a:solidFill>
                    <a:schemeClr val="tx2"/>
                  </a:solidFill>
                </a:endParaRPr>
              </a:p>
              <a:p>
                <a:pPr fontAlgn="auto">
                  <a:spcBef>
                    <a:spcPts val="0"/>
                  </a:spcBef>
                  <a:spcAft>
                    <a:spcPts val="0"/>
                  </a:spcAft>
                  <a:defRPr/>
                </a:pPr>
                <a:r>
                  <a:rPr lang="he-IL" sz="1400" b="1" noProof="1" smtClean="0">
                    <a:solidFill>
                      <a:schemeClr val="tx2"/>
                    </a:solidFill>
                  </a:rPr>
                  <a:t>חשבו </a:t>
                </a:r>
                <a:r>
                  <a:rPr lang="he-IL" sz="1400" b="1" noProof="1">
                    <a:solidFill>
                      <a:schemeClr val="tx2"/>
                    </a:solidFill>
                  </a:rPr>
                  <a:t>מה היתרון בכך</a:t>
                </a:r>
                <a:r>
                  <a:rPr lang="he-IL" sz="1400" b="1" dirty="0">
                    <a:solidFill>
                      <a:schemeClr val="tx2"/>
                    </a:solidFill>
                  </a:rPr>
                  <a:t>!</a:t>
                </a:r>
              </a:p>
            </p:txBody>
          </p:sp>
          <p:sp>
            <p:nvSpPr>
              <p:cNvPr id="22" name="TextBox 21"/>
              <p:cNvSpPr txBox="1"/>
              <p:nvPr/>
            </p:nvSpPr>
            <p:spPr>
              <a:xfrm>
                <a:off x="-387526" y="3984930"/>
                <a:ext cx="1193663" cy="30778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דופן התא</a:t>
                </a:r>
              </a:p>
            </p:txBody>
          </p:sp>
          <p:cxnSp>
            <p:nvCxnSpPr>
              <p:cNvPr id="27" name="מחבר חץ ישר 26"/>
              <p:cNvCxnSpPr/>
              <p:nvPr/>
            </p:nvCxnSpPr>
            <p:spPr>
              <a:xfrm>
                <a:off x="831535" y="4154794"/>
                <a:ext cx="100001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7" name="מלבן 14"/>
            <p:cNvSpPr>
              <a:spLocks noChangeArrowheads="1"/>
            </p:cNvSpPr>
            <p:nvPr/>
          </p:nvSpPr>
          <p:spPr bwMode="auto">
            <a:xfrm>
              <a:off x="1771897" y="5469896"/>
              <a:ext cx="2988332" cy="261610"/>
            </a:xfrm>
            <a:prstGeom prst="rect">
              <a:avLst/>
            </a:prstGeom>
            <a:noFill/>
            <a:ln w="9525">
              <a:noFill/>
              <a:miter lim="800000"/>
              <a:headEnd/>
              <a:tailEnd/>
            </a:ln>
          </p:spPr>
          <p:txBody>
            <a:bodyPr>
              <a:spAutoFit/>
            </a:bodyPr>
            <a:lstStyle/>
            <a:p>
              <a:r>
                <a:rPr lang="en-US" sz="1100"/>
                <a:t>©istockphoto.com/ Alan John Lander Phillips</a:t>
              </a:r>
              <a:endParaRPr lang="he-IL" sz="1100"/>
            </a:p>
          </p:txBody>
        </p:sp>
      </p:grpSp>
      <p:sp>
        <p:nvSpPr>
          <p:cNvPr id="23" name="Rectangle 3"/>
          <p:cNvSpPr/>
          <p:nvPr/>
        </p:nvSpPr>
        <p:spPr>
          <a:xfrm>
            <a:off x="231775" y="419100"/>
            <a:ext cx="8215313"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cxnSp>
        <p:nvCxnSpPr>
          <p:cNvPr id="31" name="מחבר חץ ישר 30"/>
          <p:cNvCxnSpPr/>
          <p:nvPr/>
        </p:nvCxnSpPr>
        <p:spPr>
          <a:xfrm flipH="1">
            <a:off x="6228184" y="3816206"/>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מלבן 34"/>
          <p:cNvSpPr/>
          <p:nvPr/>
        </p:nvSpPr>
        <p:spPr>
          <a:xfrm>
            <a:off x="323528" y="2564904"/>
            <a:ext cx="8640960" cy="410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Slide Number Placeholder 8"/>
          <p:cNvSpPr>
            <a:spLocks noGrp="1"/>
          </p:cNvSpPr>
          <p:nvPr>
            <p:ph type="sldNum" sz="quarter" idx="12"/>
          </p:nvPr>
        </p:nvSpPr>
        <p:spPr bwMode="auto">
          <a:xfrm>
            <a:off x="284609" y="6237312"/>
            <a:ext cx="326951"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schemeClr val="bg1">
                    <a:lumMod val="65000"/>
                  </a:schemeClr>
                </a:solidFill>
              </a:rPr>
              <a:pPr fontAlgn="base">
                <a:spcBef>
                  <a:spcPct val="0"/>
                </a:spcBef>
                <a:spcAft>
                  <a:spcPct val="0"/>
                </a:spcAft>
                <a:defRPr/>
              </a:pPr>
              <a:t>7</a:t>
            </a:fld>
            <a:endParaRPr lang="he-IL" sz="11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מלבן 1"/>
          <p:cNvSpPr>
            <a:spLocks noChangeArrowheads="1"/>
          </p:cNvSpPr>
          <p:nvPr/>
        </p:nvSpPr>
        <p:spPr bwMode="auto">
          <a:xfrm>
            <a:off x="322263" y="563563"/>
            <a:ext cx="84439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הכלורופלסטים הם אברונים מיוחדים המצויים בתאים שבעלים ובתאים שבחלקים ירוקים </a:t>
            </a:r>
            <a:endParaRPr lang="he-IL" dirty="0" smtClean="0">
              <a:solidFill>
                <a:srgbClr val="000000"/>
              </a:solidFill>
            </a:endParaRPr>
          </a:p>
          <a:p>
            <a:r>
              <a:rPr lang="he-IL" dirty="0" smtClean="0">
                <a:solidFill>
                  <a:srgbClr val="000000"/>
                </a:solidFill>
              </a:rPr>
              <a:t>אחרים </a:t>
            </a:r>
            <a:r>
              <a:rPr lang="he-IL" dirty="0">
                <a:solidFill>
                  <a:srgbClr val="000000"/>
                </a:solidFill>
              </a:rPr>
              <a:t>של הצמח (מספרם נע בין </a:t>
            </a:r>
            <a:r>
              <a:rPr lang="he-IL" dirty="0" err="1">
                <a:solidFill>
                  <a:srgbClr val="000000"/>
                </a:solidFill>
              </a:rPr>
              <a:t>50</a:t>
            </a:r>
            <a:r>
              <a:rPr lang="he-IL" dirty="0">
                <a:solidFill>
                  <a:srgbClr val="000000"/>
                </a:solidFill>
              </a:rPr>
              <a:t> </a:t>
            </a:r>
            <a:r>
              <a:rPr lang="he-IL" dirty="0" smtClean="0">
                <a:solidFill>
                  <a:srgbClr val="000000"/>
                </a:solidFill>
              </a:rPr>
              <a:t>ל</a:t>
            </a:r>
            <a:r>
              <a:rPr lang="he-IL" dirty="0" smtClean="0">
                <a:solidFill>
                  <a:srgbClr val="000000"/>
                </a:solidFill>
                <a:latin typeface="Arial"/>
                <a:cs typeface="Arial"/>
              </a:rPr>
              <a:t>־</a:t>
            </a:r>
            <a:r>
              <a:rPr lang="he-IL" dirty="0" err="1" smtClean="0">
                <a:solidFill>
                  <a:srgbClr val="000000"/>
                </a:solidFill>
              </a:rPr>
              <a:t>200</a:t>
            </a:r>
            <a:r>
              <a:rPr lang="he-IL" dirty="0" smtClean="0">
                <a:solidFill>
                  <a:srgbClr val="000000"/>
                </a:solidFill>
              </a:rPr>
              <a:t> </a:t>
            </a:r>
            <a:r>
              <a:rPr lang="he-IL" dirty="0">
                <a:solidFill>
                  <a:srgbClr val="000000"/>
                </a:solidFill>
              </a:rPr>
              <a:t>לתא).</a:t>
            </a:r>
          </a:p>
          <a:p>
            <a:endParaRPr lang="he-IL" sz="1000" dirty="0">
              <a:solidFill>
                <a:srgbClr val="000000"/>
              </a:solidFill>
            </a:endParaRPr>
          </a:p>
          <a:p>
            <a:r>
              <a:rPr lang="he-IL" b="1" u="sng" dirty="0">
                <a:solidFill>
                  <a:srgbClr val="000000"/>
                </a:solidFill>
              </a:rPr>
              <a:t>מבנה </a:t>
            </a:r>
            <a:r>
              <a:rPr lang="he-IL" b="1" u="sng" dirty="0"/>
              <a:t>הכלורופלסט</a:t>
            </a:r>
            <a:r>
              <a:rPr lang="he-IL" b="1" dirty="0"/>
              <a:t>:</a:t>
            </a:r>
          </a:p>
          <a:p>
            <a:r>
              <a:rPr lang="he-IL" dirty="0"/>
              <a:t>לכלורופלסט יש מעטפת העשויה שתי שכבות של קרום בררני </a:t>
            </a:r>
            <a:r>
              <a:rPr lang="he-IL" dirty="0" smtClean="0"/>
              <a:t>שמקיף </a:t>
            </a:r>
            <a:r>
              <a:rPr lang="he-IL" dirty="0"/>
              <a:t>תמיסה מימית המכילה מרכיבים שונים (כגון אנזימים) </a:t>
            </a:r>
            <a:r>
              <a:rPr lang="he-IL" dirty="0" smtClean="0"/>
              <a:t>ונקרא </a:t>
            </a:r>
            <a:r>
              <a:rPr lang="he-IL" u="sng" dirty="0"/>
              <a:t>סטרומה</a:t>
            </a:r>
            <a:r>
              <a:rPr lang="he-IL" dirty="0"/>
              <a:t>. בסטרומה יש מבנים הנקראים </a:t>
            </a:r>
            <a:r>
              <a:rPr lang="he-IL" u="sng" dirty="0"/>
              <a:t>תילקואידים</a:t>
            </a:r>
            <a:r>
              <a:rPr lang="he-IL" dirty="0"/>
              <a:t>: קרומים </a:t>
            </a:r>
            <a:r>
              <a:rPr lang="he-IL" dirty="0" smtClean="0"/>
              <a:t>היוצרים מבנה דומה לשקיקים </a:t>
            </a:r>
            <a:r>
              <a:rPr lang="he-IL" dirty="0">
                <a:solidFill>
                  <a:srgbClr val="000000"/>
                </a:solidFill>
              </a:rPr>
              <a:t>סגורים המונחים זה על גבי זה.</a:t>
            </a:r>
          </a:p>
          <a:p>
            <a:r>
              <a:rPr lang="he-IL" dirty="0">
                <a:solidFill>
                  <a:srgbClr val="000000"/>
                </a:solidFill>
              </a:rPr>
              <a:t>אם כך, </a:t>
            </a:r>
            <a:r>
              <a:rPr lang="he-IL" dirty="0">
                <a:solidFill>
                  <a:srgbClr val="FF6600"/>
                </a:solidFill>
              </a:rPr>
              <a:t>בכלורופלסט יש 2 מדורים</a:t>
            </a:r>
            <a:r>
              <a:rPr lang="he-IL" dirty="0">
                <a:solidFill>
                  <a:srgbClr val="000000"/>
                </a:solidFill>
              </a:rPr>
              <a:t>: אחד נמצא בתוך התילקואידים והשני הוא בסטרומה שסביבם. לתהליך הפוטוסינתזה </a:t>
            </a:r>
            <a:r>
              <a:rPr lang="he-IL" dirty="0" smtClean="0">
                <a:solidFill>
                  <a:srgbClr val="000000"/>
                </a:solidFill>
              </a:rPr>
              <a:t>שני שלבים</a:t>
            </a:r>
            <a:r>
              <a:rPr lang="he-IL" dirty="0">
                <a:solidFill>
                  <a:srgbClr val="000000"/>
                </a:solidFill>
              </a:rPr>
              <a:t>, כל אחד מהם מתרחש במדור אחר, כפי שנלמד בהמשך.</a:t>
            </a:r>
          </a:p>
          <a:p>
            <a:endParaRPr lang="he-IL" dirty="0">
              <a:solidFill>
                <a:srgbClr val="000000"/>
              </a:solidFill>
            </a:endParaRPr>
          </a:p>
          <a:p>
            <a:endParaRPr lang="he-IL" dirty="0">
              <a:solidFill>
                <a:srgbClr val="000000"/>
              </a:solidFill>
            </a:endParaRPr>
          </a:p>
          <a:p>
            <a:endParaRPr lang="he-IL" dirty="0">
              <a:solidFill>
                <a:srgbClr val="000000"/>
              </a:solidFill>
            </a:endParaRPr>
          </a:p>
          <a:p>
            <a:endParaRPr lang="he-IL" b="1" dirty="0">
              <a:solidFill>
                <a:srgbClr val="1D4C72"/>
              </a:solidFill>
            </a:endParaRPr>
          </a:p>
          <a:p>
            <a:endParaRPr lang="he-IL" b="1" dirty="0">
              <a:solidFill>
                <a:srgbClr val="1D4C72"/>
              </a:solidFill>
            </a:endParaRPr>
          </a:p>
          <a:p>
            <a:endParaRPr lang="he-IL" b="1" dirty="0">
              <a:solidFill>
                <a:srgbClr val="1D4C72"/>
              </a:solidFill>
            </a:endParaRPr>
          </a:p>
          <a:p>
            <a:endParaRPr lang="he-IL" b="1" dirty="0">
              <a:solidFill>
                <a:srgbClr val="1D4C72"/>
              </a:solidFill>
            </a:endParaRPr>
          </a:p>
          <a:p>
            <a:endParaRPr lang="he-IL" b="1" dirty="0">
              <a:solidFill>
                <a:srgbClr val="1D4C72"/>
              </a:solidFill>
            </a:endParaRPr>
          </a:p>
          <a:p>
            <a:endParaRPr lang="he-IL" b="1" dirty="0">
              <a:solidFill>
                <a:srgbClr val="1D4C72"/>
              </a:solidFill>
            </a:endParaRPr>
          </a:p>
          <a:p>
            <a:r>
              <a:rPr lang="he-IL" b="1" dirty="0">
                <a:solidFill>
                  <a:srgbClr val="1D4C72"/>
                </a:solidFill>
              </a:rPr>
              <a:t>שאלה 1:</a:t>
            </a:r>
          </a:p>
          <a:p>
            <a:r>
              <a:rPr lang="he-IL" dirty="0">
                <a:solidFill>
                  <a:srgbClr val="1D4C72"/>
                </a:solidFill>
              </a:rPr>
              <a:t>לדעתכם, </a:t>
            </a:r>
            <a:r>
              <a:rPr lang="he-IL" dirty="0" smtClean="0">
                <a:solidFill>
                  <a:srgbClr val="1D4C72"/>
                </a:solidFill>
              </a:rPr>
              <a:t>מהו </a:t>
            </a:r>
            <a:r>
              <a:rPr lang="he-IL" dirty="0" smtClean="0">
                <a:solidFill>
                  <a:schemeClr val="tx2"/>
                </a:solidFill>
              </a:rPr>
              <a:t>היתרון </a:t>
            </a:r>
            <a:r>
              <a:rPr lang="he-IL" dirty="0">
                <a:solidFill>
                  <a:schemeClr val="tx2"/>
                </a:solidFill>
              </a:rPr>
              <a:t>של המידור בכלורופלסט?</a:t>
            </a:r>
          </a:p>
          <a:p>
            <a:r>
              <a:rPr lang="he-IL" dirty="0">
                <a:solidFill>
                  <a:schemeClr val="tx2"/>
                </a:solidFill>
              </a:rPr>
              <a:t>האם אתם מכירים דוגמאות נוספות </a:t>
            </a:r>
            <a:r>
              <a:rPr lang="he-IL" dirty="0" smtClean="0">
                <a:solidFill>
                  <a:schemeClr val="tx2"/>
                </a:solidFill>
              </a:rPr>
              <a:t>שהמידור מקנה להן יתרון</a:t>
            </a:r>
            <a:r>
              <a:rPr lang="he-IL" dirty="0">
                <a:solidFill>
                  <a:srgbClr val="1D4C72"/>
                </a:solidFill>
              </a:rPr>
              <a:t>?</a:t>
            </a:r>
          </a:p>
        </p:txBody>
      </p:sp>
      <p:sp>
        <p:nvSpPr>
          <p:cNvPr id="4" name="Rectangle 3"/>
          <p:cNvSpPr/>
          <p:nvPr/>
        </p:nvSpPr>
        <p:spPr>
          <a:xfrm>
            <a:off x="357188" y="419100"/>
            <a:ext cx="8215312"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142875" y="58738"/>
            <a:ext cx="8520113" cy="441325"/>
          </a:xfrm>
        </p:spPr>
        <p:txBody>
          <a:bodyPr/>
          <a:lstStyle/>
          <a:p>
            <a:pPr fontAlgn="auto">
              <a:defRPr/>
            </a:pPr>
            <a:r>
              <a:rPr lang="he-IL" sz="1800" b="1" dirty="0" smtClean="0">
                <a:solidFill>
                  <a:srgbClr val="FF6600"/>
                </a:solidFill>
                <a:ea typeface="+mn-ea"/>
              </a:rPr>
              <a:t>המידור במבנה הכלורופלסט + שאלה 1</a:t>
            </a:r>
            <a:endParaRPr lang="he-IL" sz="1800" b="1" dirty="0" smtClean="0">
              <a:solidFill>
                <a:schemeClr val="accent6">
                  <a:lumMod val="50000"/>
                  <a:lumOff val="50000"/>
                </a:schemeClr>
              </a:solidFill>
              <a:ea typeface="+mn-ea"/>
            </a:endParaRPr>
          </a:p>
        </p:txBody>
      </p:sp>
      <p:grpSp>
        <p:nvGrpSpPr>
          <p:cNvPr id="109573" name="קבוצה 17"/>
          <p:cNvGrpSpPr>
            <a:grpSpLocks/>
          </p:cNvGrpSpPr>
          <p:nvPr/>
        </p:nvGrpSpPr>
        <p:grpSpPr bwMode="auto">
          <a:xfrm>
            <a:off x="1031875" y="3119438"/>
            <a:ext cx="6310313" cy="2681287"/>
            <a:chOff x="1031393" y="3034663"/>
            <a:chExt cx="6310795" cy="2680353"/>
          </a:xfrm>
        </p:grpSpPr>
        <p:pic>
          <p:nvPicPr>
            <p:cNvPr id="109574" name="תמונה 13" descr="chloroplast 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393" y="3034663"/>
              <a:ext cx="4969335" cy="268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TextBox 8"/>
            <p:cNvSpPr txBox="1">
              <a:spLocks noChangeArrowheads="1"/>
            </p:cNvSpPr>
            <p:nvPr/>
          </p:nvSpPr>
          <p:spPr bwMode="auto">
            <a:xfrm>
              <a:off x="6372225" y="3429005"/>
              <a:ext cx="969963"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b="1" dirty="0">
                  <a:solidFill>
                    <a:srgbClr val="000000"/>
                  </a:solidFill>
                </a:rPr>
                <a:t>סטרומה</a:t>
              </a:r>
            </a:p>
          </p:txBody>
        </p:sp>
        <p:grpSp>
          <p:nvGrpSpPr>
            <p:cNvPr id="109576" name="קבוצה 16"/>
            <p:cNvGrpSpPr>
              <a:grpSpLocks/>
            </p:cNvGrpSpPr>
            <p:nvPr/>
          </p:nvGrpSpPr>
          <p:grpSpPr bwMode="auto">
            <a:xfrm>
              <a:off x="4885048" y="4477274"/>
              <a:ext cx="2279282" cy="737676"/>
              <a:chOff x="5121643" y="4155516"/>
              <a:chExt cx="2279282" cy="737676"/>
            </a:xfrm>
          </p:grpSpPr>
          <p:sp>
            <p:nvSpPr>
              <p:cNvPr id="109578" name="TextBox 7"/>
              <p:cNvSpPr txBox="1">
                <a:spLocks noChangeArrowheads="1"/>
              </p:cNvSpPr>
              <p:nvPr/>
            </p:nvSpPr>
            <p:spPr bwMode="auto">
              <a:xfrm>
                <a:off x="6151563" y="4257675"/>
                <a:ext cx="1249362"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b="1" dirty="0">
                    <a:solidFill>
                      <a:srgbClr val="000000"/>
                    </a:solidFill>
                  </a:rPr>
                  <a:t>תילקואידים</a:t>
                </a:r>
              </a:p>
            </p:txBody>
          </p:sp>
          <p:grpSp>
            <p:nvGrpSpPr>
              <p:cNvPr id="109579" name="קבוצה 32"/>
              <p:cNvGrpSpPr>
                <a:grpSpLocks/>
              </p:cNvGrpSpPr>
              <p:nvPr/>
            </p:nvGrpSpPr>
            <p:grpSpPr bwMode="auto">
              <a:xfrm>
                <a:off x="5121643" y="4155516"/>
                <a:ext cx="933413" cy="737676"/>
                <a:chOff x="6224759" y="4335098"/>
                <a:chExt cx="933548" cy="737503"/>
              </a:xfrm>
            </p:grpSpPr>
            <p:sp>
              <p:nvSpPr>
                <p:cNvPr id="11" name="סוגר מסולסל ימני 10"/>
                <p:cNvSpPr/>
                <p:nvPr/>
              </p:nvSpPr>
              <p:spPr>
                <a:xfrm>
                  <a:off x="6224261" y="4335021"/>
                  <a:ext cx="214359" cy="737758"/>
                </a:xfrm>
                <a:prstGeom prst="righ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15" name="מחבר חץ ישר 14"/>
                <p:cNvCxnSpPr/>
                <p:nvPr/>
              </p:nvCxnSpPr>
              <p:spPr>
                <a:xfrm>
                  <a:off x="6437033" y="4693587"/>
                  <a:ext cx="720884"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29" name="מחבר חץ ישר 28"/>
            <p:cNvCxnSpPr/>
            <p:nvPr/>
          </p:nvCxnSpPr>
          <p:spPr bwMode="auto">
            <a:xfrm flipV="1">
              <a:off x="5429104" y="3715463"/>
              <a:ext cx="857315" cy="4284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4690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714375"/>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rPr>
              <a:t>שאלה 1:</a:t>
            </a:r>
          </a:p>
          <a:p>
            <a:r>
              <a:rPr lang="he-IL" dirty="0" smtClean="0">
                <a:solidFill>
                  <a:srgbClr val="1D4C72"/>
                </a:solidFill>
              </a:rPr>
              <a:t>לדעתכם, מהו </a:t>
            </a:r>
            <a:r>
              <a:rPr lang="he-IL" dirty="0" smtClean="0">
                <a:solidFill>
                  <a:schemeClr val="tx2"/>
                </a:solidFill>
              </a:rPr>
              <a:t>היתרון של המידור בכלורופלסט?</a:t>
            </a:r>
          </a:p>
          <a:p>
            <a:r>
              <a:rPr lang="he-IL" dirty="0" smtClean="0">
                <a:solidFill>
                  <a:schemeClr val="tx2"/>
                </a:solidFill>
              </a:rPr>
              <a:t>האם אתם מכירים דוגמאות נוספות שהמידור מקנה להן יתרון</a:t>
            </a:r>
            <a:r>
              <a:rPr lang="he-IL" dirty="0" smtClean="0">
                <a:solidFill>
                  <a:srgbClr val="1D4C72"/>
                </a:solidFill>
              </a:rPr>
              <a:t>?</a:t>
            </a:r>
            <a:endParaRPr lang="he-IL" dirty="0">
              <a:solidFill>
                <a:srgbClr val="1D4C72"/>
              </a:solidFill>
            </a:endParaRP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C4218A30-28AD-459D-96CE-9D3349E52B82}" type="slidenum">
              <a:rPr lang="he-IL" sz="1200" smtClean="0">
                <a:solidFill>
                  <a:schemeClr val="bg2">
                    <a:lumMod val="65000"/>
                  </a:schemeClr>
                </a:solidFill>
              </a:rPr>
              <a:pPr>
                <a:defRPr/>
              </a:pPr>
              <a:t>9</a:t>
            </a:fld>
            <a:endParaRPr lang="he-IL" sz="1200" dirty="0" smtClean="0">
              <a:solidFill>
                <a:schemeClr val="bg2">
                  <a:lumMod val="65000"/>
                </a:schemeClr>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7" name="כותרת 6"/>
          <p:cNvSpPr>
            <a:spLocks noGrp="1"/>
          </p:cNvSpPr>
          <p:nvPr>
            <p:ph type="title" idx="4294967295"/>
          </p:nvPr>
        </p:nvSpPr>
        <p:spPr>
          <a:xfrm>
            <a:off x="357188" y="131763"/>
            <a:ext cx="8229600" cy="368300"/>
          </a:xfrm>
          <a:prstGeom prst="rect">
            <a:avLst/>
          </a:prstGeom>
        </p:spPr>
        <p:txBody>
          <a:bodyPr/>
          <a:lstStyle/>
          <a:p>
            <a:pPr>
              <a:defRPr/>
            </a:pPr>
            <a:r>
              <a:rPr lang="he-IL" sz="1800" b="1" dirty="0" smtClean="0">
                <a:solidFill>
                  <a:srgbClr val="FF6600"/>
                </a:solidFill>
                <a:latin typeface="+mn-lt"/>
                <a:ea typeface="+mn-ea"/>
                <a:cs typeface="+mn-cs"/>
              </a:rPr>
              <a:t>תשובה 1: יתרונות המידור בכלורופלסט</a:t>
            </a:r>
          </a:p>
        </p:txBody>
      </p:sp>
      <p:sp>
        <p:nvSpPr>
          <p:cNvPr id="10" name="Rectangle 12"/>
          <p:cNvSpPr/>
          <p:nvPr/>
        </p:nvSpPr>
        <p:spPr>
          <a:xfrm>
            <a:off x="357188" y="2143125"/>
            <a:ext cx="8170862" cy="25003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endParaRPr lang="he-IL" dirty="0">
              <a:solidFill>
                <a:prstClr val="black"/>
              </a:solidFill>
            </a:endParaRPr>
          </a:p>
          <a:p>
            <a:pPr>
              <a:defRPr/>
            </a:pPr>
            <a:r>
              <a:rPr lang="he-IL" u="sng" kern="0" dirty="0">
                <a:solidFill>
                  <a:schemeClr val="tx1"/>
                </a:solidFill>
                <a:latin typeface="Calibri"/>
              </a:rPr>
              <a:t>המידור בכלורופלסט</a:t>
            </a:r>
            <a:r>
              <a:rPr lang="he-IL" kern="0" dirty="0">
                <a:solidFill>
                  <a:schemeClr val="tx1"/>
                </a:solidFill>
                <a:latin typeface="Calibri"/>
              </a:rPr>
              <a:t> יוצר סביבות נפרדות שהתנאים בהן מתאימים לתהליכים המתרחשים בהן (לדוגמה, בכל מדור יש אנזימים שונים). המדורים מאפשרים "חלוקת עבודה" </a:t>
            </a:r>
            <a:r>
              <a:rPr lang="he-IL" kern="0" dirty="0" smtClean="0">
                <a:solidFill>
                  <a:schemeClr val="tx1"/>
                </a:solidFill>
                <a:latin typeface="Calibri"/>
              </a:rPr>
              <a:t>בכלורופלסט ומגבירים </a:t>
            </a:r>
            <a:r>
              <a:rPr lang="he-IL" kern="0" dirty="0">
                <a:solidFill>
                  <a:schemeClr val="tx1"/>
                </a:solidFill>
                <a:latin typeface="Calibri"/>
              </a:rPr>
              <a:t>את יעילותם של התהליכים השונים המתרחשים בו </a:t>
            </a:r>
            <a:r>
              <a:rPr lang="he-IL" kern="0" dirty="0" smtClean="0">
                <a:solidFill>
                  <a:schemeClr val="tx1"/>
                </a:solidFill>
                <a:latin typeface="Calibri"/>
              </a:rPr>
              <a:t>באותו הזמן.</a:t>
            </a:r>
            <a:endParaRPr lang="he-IL" kern="0" dirty="0">
              <a:solidFill>
                <a:schemeClr val="tx1"/>
              </a:solidFill>
              <a:latin typeface="Calibri"/>
            </a:endParaRPr>
          </a:p>
          <a:p>
            <a:pPr>
              <a:defRPr/>
            </a:pPr>
            <a:endParaRPr lang="he-IL" sz="1000" kern="0" dirty="0">
              <a:solidFill>
                <a:schemeClr val="tx1"/>
              </a:solidFill>
              <a:latin typeface="Calibri"/>
            </a:endParaRPr>
          </a:p>
          <a:p>
            <a:pPr>
              <a:defRPr/>
            </a:pPr>
            <a:r>
              <a:rPr lang="he-IL" kern="0" dirty="0">
                <a:solidFill>
                  <a:schemeClr val="tx1"/>
                </a:solidFill>
                <a:latin typeface="Calibri"/>
              </a:rPr>
              <a:t>דוגמאות נוספות:</a:t>
            </a:r>
          </a:p>
          <a:p>
            <a:pPr>
              <a:buFont typeface="Arial" pitchFamily="34" charset="0"/>
              <a:buChar char="•"/>
              <a:defRPr/>
            </a:pPr>
            <a:r>
              <a:rPr lang="he-IL" kern="0" dirty="0">
                <a:solidFill>
                  <a:schemeClr val="tx1"/>
                </a:solidFill>
                <a:latin typeface="Calibri"/>
              </a:rPr>
              <a:t> אברוני התא יוצרים מדורים שונים בתוך התא וכך מוגברת יעילותם של תהליכי החיים בתא.</a:t>
            </a:r>
          </a:p>
          <a:p>
            <a:pPr>
              <a:buFont typeface="Arial" pitchFamily="34" charset="0"/>
              <a:buChar char="•"/>
              <a:defRPr/>
            </a:pPr>
            <a:r>
              <a:rPr lang="he-IL" kern="0" dirty="0">
                <a:solidFill>
                  <a:schemeClr val="tx1"/>
                </a:solidFill>
                <a:latin typeface="Calibri"/>
              </a:rPr>
              <a:t> במיטוכונדריה יש </a:t>
            </a:r>
            <a:r>
              <a:rPr lang="he-IL" kern="0" dirty="0" smtClean="0">
                <a:solidFill>
                  <a:schemeClr val="tx1"/>
                </a:solidFill>
                <a:latin typeface="Calibri"/>
              </a:rPr>
              <a:t>שני מדורים </a:t>
            </a:r>
            <a:r>
              <a:rPr lang="he-IL" kern="0" dirty="0">
                <a:solidFill>
                  <a:schemeClr val="tx1"/>
                </a:solidFill>
                <a:latin typeface="Calibri"/>
              </a:rPr>
              <a:t>– תהליכים </a:t>
            </a:r>
            <a:r>
              <a:rPr lang="he-IL" kern="0" dirty="0" smtClean="0">
                <a:solidFill>
                  <a:schemeClr val="tx1"/>
                </a:solidFill>
                <a:latin typeface="Calibri"/>
              </a:rPr>
              <a:t>אחדים </a:t>
            </a:r>
            <a:r>
              <a:rPr lang="he-IL" kern="0" dirty="0">
                <a:solidFill>
                  <a:schemeClr val="tx1"/>
                </a:solidFill>
                <a:latin typeface="Calibri"/>
              </a:rPr>
              <a:t>מתרחשים על גבי הקרום הפנימי  </a:t>
            </a:r>
          </a:p>
          <a:p>
            <a:pPr>
              <a:defRPr/>
            </a:pPr>
            <a:r>
              <a:rPr lang="he-IL" kern="0" dirty="0">
                <a:solidFill>
                  <a:schemeClr val="tx1"/>
                </a:solidFill>
                <a:latin typeface="Calibri"/>
              </a:rPr>
              <a:t>  שבמיטוכונדריה ואחרים מתרחשים בתמיסה </a:t>
            </a:r>
            <a:r>
              <a:rPr lang="he-IL" kern="0" dirty="0">
                <a:solidFill>
                  <a:sysClr val="windowText" lastClr="000000"/>
                </a:solidFill>
                <a:latin typeface="Calibri"/>
              </a:rPr>
              <a:t>שבמדור הפנימי, המוקף </a:t>
            </a:r>
            <a:r>
              <a:rPr lang="he-IL" kern="0" dirty="0" smtClean="0">
                <a:solidFill>
                  <a:sysClr val="windowText" lastClr="000000"/>
                </a:solidFill>
                <a:latin typeface="Calibri"/>
              </a:rPr>
              <a:t>על ידי </a:t>
            </a:r>
            <a:r>
              <a:rPr lang="he-IL" kern="0" dirty="0">
                <a:solidFill>
                  <a:sysClr val="windowText" lastClr="000000"/>
                </a:solidFill>
                <a:latin typeface="Calibri"/>
              </a:rPr>
              <a:t>הקרום.</a:t>
            </a:r>
          </a:p>
          <a:p>
            <a:pPr>
              <a:defRPr/>
            </a:pPr>
            <a:endParaRPr lang="he-IL" kern="0" dirty="0">
              <a:solidFill>
                <a:sysClr val="windowText" lastClr="000000"/>
              </a:solidFill>
              <a:latin typeface="Calibri"/>
            </a:endParaRPr>
          </a:p>
          <a:p>
            <a:pPr>
              <a:defRPr/>
            </a:pPr>
            <a:endParaRPr lang="he-IL" b="1" dirty="0">
              <a:solidFill>
                <a:srgbClr val="FF0000"/>
              </a:solidFill>
            </a:endParaRPr>
          </a:p>
          <a:p>
            <a:pPr>
              <a:defRPr/>
            </a:pPr>
            <a:endParaRPr lang="he-IL" b="1" dirty="0">
              <a:solidFill>
                <a:prstClr val="black"/>
              </a:solidFill>
            </a:endParaRPr>
          </a:p>
          <a:p>
            <a:pPr>
              <a:defRPr/>
            </a:pPr>
            <a:endParaRPr lang="he-IL" b="1" dirty="0">
              <a:solidFill>
                <a:prstClr val="black"/>
              </a:solidFill>
            </a:endParaRPr>
          </a:p>
        </p:txBody>
      </p:sp>
    </p:spTree>
    <p:extLst>
      <p:ext uri="{BB962C8B-B14F-4D97-AF65-F5344CB8AC3E}">
        <p14:creationId xmlns:p14="http://schemas.microsoft.com/office/powerpoint/2010/main" val="3125313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2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8002</TotalTime>
  <Words>5069</Words>
  <Application>Microsoft Office PowerPoint</Application>
  <PresentationFormat>‫הצגה על המסך (4:3)</PresentationFormat>
  <Paragraphs>880</Paragraphs>
  <Slides>61</Slides>
  <Notes>8</Notes>
  <HiddenSlides>0</HiddenSlides>
  <MMClips>0</MMClips>
  <ScaleCrop>false</ScaleCrop>
  <HeadingPairs>
    <vt:vector size="4" baseType="variant">
      <vt:variant>
        <vt:lpstr>ערכת נושא</vt:lpstr>
      </vt:variant>
      <vt:variant>
        <vt:i4>8</vt:i4>
      </vt:variant>
      <vt:variant>
        <vt:lpstr>כותרות שקופיות</vt:lpstr>
      </vt:variant>
      <vt:variant>
        <vt:i4>61</vt:i4>
      </vt:variant>
    </vt:vector>
  </HeadingPairs>
  <TitlesOfParts>
    <vt:vector size="69" baseType="lpstr">
      <vt:lpstr>1_Office Theme</vt:lpstr>
      <vt:lpstr>2_Office Theme</vt:lpstr>
      <vt:lpstr>3_Office Theme</vt:lpstr>
      <vt:lpstr>4_Office Theme</vt:lpstr>
      <vt:lpstr>5_Office Theme</vt:lpstr>
      <vt:lpstr>6_Office Theme</vt:lpstr>
      <vt:lpstr>29_Office Theme</vt:lpstr>
      <vt:lpstr>7_Office Theme</vt:lpstr>
      <vt:lpstr>מצגת של PowerPoint</vt:lpstr>
      <vt:lpstr>פוטוסינתזה – תהליך של הפיכת חומרים אי-אורגניים לחומרים אורגניים בעזרת אנרגיית האור</vt:lpstr>
      <vt:lpstr>התהליכים המרכזיים בתהליך הפוטוסינתזה</vt:lpstr>
      <vt:lpstr>תזכורת: מאפייני החומרים האורגניים</vt:lpstr>
      <vt:lpstr>שאלה 2</vt:lpstr>
      <vt:lpstr>תשובה</vt:lpstr>
      <vt:lpstr>הכלורופלסט – האברון שבו מתרחש תהליך הפוטוסינתזה</vt:lpstr>
      <vt:lpstr>המידור במבנה הכלורופלסט + שאלה 1</vt:lpstr>
      <vt:lpstr>תשובה 1: יתרונות המידור בכלורופלסט</vt:lpstr>
      <vt:lpstr>שלבי הפוטוסינתזה</vt:lpstr>
      <vt:lpstr>שלבי הפוטוסינתזה – סיכום</vt:lpstr>
      <vt:lpstr>גלגולי הסוכרים תוצרי הפוטוסינתזה בצמח</vt:lpstr>
      <vt:lpstr>מצגת של PowerPoint</vt:lpstr>
      <vt:lpstr>תזכורת: סוכרים=פחמימות</vt:lpstr>
      <vt:lpstr>שאלה 10: גלגולי הגלוקוז בצמח</vt:lpstr>
      <vt:lpstr>תשובה</vt:lpstr>
      <vt:lpstr>שאלה 11</vt:lpstr>
      <vt:lpstr>תשובה</vt:lpstr>
      <vt:lpstr>שאלה 12</vt:lpstr>
      <vt:lpstr>תשובה</vt:lpstr>
      <vt:lpstr>סיכום ביניים: תהליך הפוטוסינתזה</vt:lpstr>
      <vt:lpstr>מצגת של PowerPoint</vt:lpstr>
      <vt:lpstr>הפיוניות – פתחים בעלים דרכם חודר הפחמן הדו-חמצני</vt:lpstr>
      <vt:lpstr>הפיוניות – פתחים בעלים דרכם חודר הפחמן הדו-חמצני</vt:lpstr>
      <vt:lpstr>שאלה 4</vt:lpstr>
      <vt:lpstr>תשובה</vt:lpstr>
      <vt:lpstr>שאלה 5: הפיוניות</vt:lpstr>
      <vt:lpstr>תשובה</vt:lpstr>
      <vt:lpstr>שאלה 6: התאמות מבנה העלה לביצוע פוטוסינתזה</vt:lpstr>
      <vt:lpstr>תשובה</vt:lpstr>
      <vt:lpstr>שאלה 8</vt:lpstr>
      <vt:lpstr>תשובה</vt:lpstr>
      <vt:lpstr>סיכום ביניים: חשיבות הפוטוסינתזה למערכת האקולוגית</vt:lpstr>
      <vt:lpstr>הגורמים המשפיעים על קצב הפוטוסינתזה</vt:lpstr>
      <vt:lpstr>השפעת עוצמת האור על קצב הפוטוסינתזה</vt:lpstr>
      <vt:lpstr>גורם מגביל</vt:lpstr>
      <vt:lpstr>שאלות  15+16</vt:lpstr>
      <vt:lpstr>תשובות</vt:lpstr>
      <vt:lpstr>שאלה 17: השפעת ריכוז הפחמן הדו-חמצני על קצב הפוטוסינתזה</vt:lpstr>
      <vt:lpstr>תשובה</vt:lpstr>
      <vt:lpstr>שאלה 18</vt:lpstr>
      <vt:lpstr>תשובה</vt:lpstr>
      <vt:lpstr>שאלה 1</vt:lpstr>
      <vt:lpstr>תשובה</vt:lpstr>
      <vt:lpstr>שאלה 2</vt:lpstr>
      <vt:lpstr>תשובה</vt:lpstr>
      <vt:lpstr>שאלה 3: השוואה בין תהליך הנשימה התאית לבין תהליך הפוטוסינתזה</vt:lpstr>
      <vt:lpstr>תשובה</vt:lpstr>
      <vt:lpstr>היחס בין עצמת  הפוטוסינתזה לבין עצמת הנשימה התאית בצמח</vt:lpstr>
      <vt:lpstr>שאלה 6: היחס בין עצמת הפוטוסינתזה לבין עצמת הנשימה התאית בצמח</vt:lpstr>
      <vt:lpstr>תשובה</vt:lpstr>
      <vt:lpstr>שאלה 8</vt:lpstr>
      <vt:lpstr>תשובה</vt:lpstr>
      <vt:lpstr>שאלה 12</vt:lpstr>
      <vt:lpstr>תשובה</vt:lpstr>
      <vt:lpstr>שאלה 16</vt:lpstr>
      <vt:lpstr>תשובה</vt:lpstr>
      <vt:lpstr>שאלה 17</vt:lpstr>
      <vt:lpstr>תשובה</vt:lpstr>
      <vt:lpstr>שאלה 25: שאלת אתגר</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חיים</cp:lastModifiedBy>
  <cp:revision>469</cp:revision>
  <dcterms:created xsi:type="dcterms:W3CDTF">2010-09-05T07:07:37Z</dcterms:created>
  <dcterms:modified xsi:type="dcterms:W3CDTF">2014-02-19T12:35:00Z</dcterms:modified>
</cp:coreProperties>
</file>